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drawings/drawing4.xml" ContentType="application/vnd.openxmlformats-officedocument.drawingml.chartshapes+xml"/>
  <Override PartName="/ppt/charts/chart9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drawings/drawing5.xml" ContentType="application/vnd.openxmlformats-officedocument.drawingml.chartshapes+xml"/>
  <Override PartName="/ppt/charts/chart11.xml" ContentType="application/vnd.openxmlformats-officedocument.drawingml.chart+xml"/>
  <Override PartName="/ppt/drawings/drawing6.xml" ContentType="application/vnd.openxmlformats-officedocument.drawingml.chartshapes+xml"/>
  <Override PartName="/ppt/charts/chart12.xml" ContentType="application/vnd.openxmlformats-officedocument.drawingml.chart+xml"/>
  <Override PartName="/ppt/drawings/drawing7.xml" ContentType="application/vnd.openxmlformats-officedocument.drawingml.chartshapes+xml"/>
  <Override PartName="/ppt/charts/chart13.xml" ContentType="application/vnd.openxmlformats-officedocument.drawingml.chart+xml"/>
  <Override PartName="/ppt/drawings/drawing8.xml" ContentType="application/vnd.openxmlformats-officedocument.drawingml.chartshapes+xml"/>
  <Override PartName="/ppt/charts/chart14.xml" ContentType="application/vnd.openxmlformats-officedocument.drawingml.chart+xml"/>
  <Override PartName="/ppt/notesSlides/notesSlide11.xml" ContentType="application/vnd.openxmlformats-officedocument.presentationml.notesSlide+xml"/>
  <Override PartName="/ppt/charts/chart15.xml" ContentType="application/vnd.openxmlformats-officedocument.drawingml.chart+xml"/>
  <Override PartName="/ppt/drawings/drawing9.xml" ContentType="application/vnd.openxmlformats-officedocument.drawingml.chartshapes+xml"/>
  <Override PartName="/ppt/charts/chart16.xml" ContentType="application/vnd.openxmlformats-officedocument.drawingml.chart+xml"/>
  <Override PartName="/ppt/drawings/drawing10.xml" ContentType="application/vnd.openxmlformats-officedocument.drawingml.chartshapes+xml"/>
  <Override PartName="/ppt/charts/chart17.xml" ContentType="application/vnd.openxmlformats-officedocument.drawingml.chart+xml"/>
  <Override PartName="/ppt/drawings/drawing11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drawings/drawing12.xml" ContentType="application/vnd.openxmlformats-officedocument.drawingml.chartshapes+xml"/>
  <Override PartName="/ppt/charts/chart2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notesMasterIdLst>
    <p:notesMasterId r:id="rId29"/>
  </p:notesMasterIdLst>
  <p:handoutMasterIdLst>
    <p:handoutMasterId r:id="rId30"/>
  </p:handoutMasterIdLst>
  <p:sldIdLst>
    <p:sldId id="256" r:id="rId2"/>
    <p:sldId id="266" r:id="rId3"/>
    <p:sldId id="443" r:id="rId4"/>
    <p:sldId id="444" r:id="rId5"/>
    <p:sldId id="260" r:id="rId6"/>
    <p:sldId id="344" r:id="rId7"/>
    <p:sldId id="345" r:id="rId8"/>
    <p:sldId id="269" r:id="rId9"/>
    <p:sldId id="418" r:id="rId10"/>
    <p:sldId id="436" r:id="rId11"/>
    <p:sldId id="408" r:id="rId12"/>
    <p:sldId id="347" r:id="rId13"/>
    <p:sldId id="348" r:id="rId14"/>
    <p:sldId id="310" r:id="rId15"/>
    <p:sldId id="311" r:id="rId16"/>
    <p:sldId id="291" r:id="rId17"/>
    <p:sldId id="349" r:id="rId18"/>
    <p:sldId id="439" r:id="rId19"/>
    <p:sldId id="440" r:id="rId20"/>
    <p:sldId id="433" r:id="rId21"/>
    <p:sldId id="421" r:id="rId22"/>
    <p:sldId id="419" r:id="rId23"/>
    <p:sldId id="438" r:id="rId24"/>
    <p:sldId id="392" r:id="rId25"/>
    <p:sldId id="417" r:id="rId26"/>
    <p:sldId id="394" r:id="rId27"/>
    <p:sldId id="437" r:id="rId28"/>
  </p:sldIdLst>
  <p:sldSz cx="9144000" cy="6858000" type="screen4x3"/>
  <p:notesSz cx="6797675" cy="987266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009900"/>
    <a:srgbClr val="22E4BF"/>
    <a:srgbClr val="6600FF"/>
    <a:srgbClr val="0000FF"/>
    <a:srgbClr val="990033"/>
    <a:srgbClr val="99FF66"/>
    <a:srgbClr val="FF00FF"/>
    <a:srgbClr val="800000"/>
    <a:srgbClr val="ADE6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6010" autoAdjust="0"/>
  </p:normalViewPr>
  <p:slideViewPr>
    <p:cSldViewPr>
      <p:cViewPr varScale="1">
        <p:scale>
          <a:sx n="57" d="100"/>
          <a:sy n="57" d="100"/>
        </p:scale>
        <p:origin x="264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312610205267676"/>
          <c:y val="5.1386029061916062E-2"/>
          <c:w val="0.79229629908311194"/>
          <c:h val="0.5698435548104824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оценка 2016 год</c:v>
                </c:pt>
                <c:pt idx="1">
                  <c:v>прогноз 2017 год</c:v>
                </c:pt>
                <c:pt idx="2">
                  <c:v>прогноз 2018 год</c:v>
                </c:pt>
                <c:pt idx="3">
                  <c:v>прогноз 2019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104.6</c:v>
                </c:pt>
                <c:pt idx="1">
                  <c:v>105.8</c:v>
                </c:pt>
                <c:pt idx="2">
                  <c:v>104.8</c:v>
                </c:pt>
                <c:pt idx="3">
                  <c:v>104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37839040"/>
        <c:axId val="337839432"/>
        <c:axId val="0"/>
      </c:bar3DChart>
      <c:catAx>
        <c:axId val="337839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337839432"/>
        <c:crosses val="autoZero"/>
        <c:auto val="1"/>
        <c:lblAlgn val="ctr"/>
        <c:lblOffset val="100"/>
        <c:noMultiLvlLbl val="0"/>
      </c:catAx>
      <c:valAx>
        <c:axId val="337839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7839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172999249554273"/>
          <c:y val="0.17905386488983471"/>
          <c:w val="0.6740871454967946"/>
          <c:h val="0.57472156664183616"/>
        </c:manualLayout>
      </c:layout>
      <c:bar3DChart>
        <c:barDir val="bar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343290712"/>
        <c:axId val="343291104"/>
        <c:axId val="0"/>
      </c:bar3DChart>
      <c:catAx>
        <c:axId val="3432907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399"/>
            </a:pPr>
            <a:endParaRPr lang="ru-RU"/>
          </a:p>
        </c:txPr>
        <c:crossAx val="343291104"/>
        <c:crosses val="autoZero"/>
        <c:auto val="1"/>
        <c:lblAlgn val="ctr"/>
        <c:lblOffset val="100"/>
        <c:noMultiLvlLbl val="0"/>
      </c:catAx>
      <c:valAx>
        <c:axId val="3432911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43290712"/>
        <c:crosses val="autoZero"/>
        <c:crossBetween val="between"/>
      </c:valAx>
      <c:spPr>
        <a:noFill/>
        <a:ln w="25379">
          <a:noFill/>
        </a:ln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21663996166489"/>
          <c:y val="0.32889658565069946"/>
          <c:w val="0.6740871454967946"/>
          <c:h val="0.5747215666418366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Дополнительное образование</c:v>
                </c:pt>
              </c:strCache>
            </c:strRef>
          </c:tx>
          <c:spPr>
            <a:solidFill>
              <a:srgbClr val="6600FF"/>
            </a:solidFill>
          </c:spPr>
          <c:invertIfNegative val="0"/>
          <c:dLbls>
            <c:dLbl>
              <c:idx val="0"/>
              <c:layout>
                <c:manualLayout>
                  <c:x val="3.7550475094178942E-2"/>
                  <c:y val="-3.20000106653370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7209308382153916E-2"/>
                  <c:y val="-1.69312225742524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0814599139580227E-2"/>
                  <c:y val="-8.465611287126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2017 г.</c:v>
                </c:pt>
                <c:pt idx="1">
                  <c:v>2018 г.</c:v>
                </c:pt>
                <c:pt idx="2">
                  <c:v>2019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11640</c:v>
                </c:pt>
                <c:pt idx="1">
                  <c:v>11640</c:v>
                </c:pt>
                <c:pt idx="2">
                  <c:v>11640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343291888"/>
        <c:axId val="343292280"/>
        <c:axId val="0"/>
      </c:bar3DChart>
      <c:catAx>
        <c:axId val="343291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350" baseline="0"/>
            </a:pPr>
            <a:endParaRPr lang="ru-RU"/>
          </a:p>
        </c:txPr>
        <c:crossAx val="343292280"/>
        <c:crosses val="autoZero"/>
        <c:auto val="1"/>
        <c:lblAlgn val="ctr"/>
        <c:lblOffset val="100"/>
        <c:noMultiLvlLbl val="0"/>
      </c:catAx>
      <c:valAx>
        <c:axId val="3432922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43291888"/>
        <c:crosses val="autoZero"/>
        <c:crossBetween val="between"/>
      </c:valAx>
      <c:spPr>
        <a:noFill/>
        <a:ln w="25393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100" b="1"/>
            </a:pPr>
            <a:endParaRPr lang="ru-RU"/>
          </a:p>
        </c:txPr>
      </c:legendEntry>
      <c:layout>
        <c:manualLayout>
          <c:xMode val="edge"/>
          <c:yMode val="edge"/>
          <c:x val="0"/>
          <c:y val="0"/>
          <c:w val="0.9983748836507258"/>
          <c:h val="0.29397105767184745"/>
        </c:manualLayout>
      </c:layout>
      <c:overlay val="0"/>
      <c:txPr>
        <a:bodyPr/>
        <a:lstStyle/>
        <a:p>
          <a:pPr>
            <a:defRPr sz="1600" b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545951168488664"/>
          <c:y val="0.27952043663569742"/>
          <c:w val="0.6740871454967946"/>
          <c:h val="0.57472156664183704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Муниципальные общеобразовательные учреждения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1364900673494436E-2"/>
                  <c:y val="-6.603172402392202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151138,3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130021387536222E-2"/>
                  <c:y val="8.46560564409267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9629422249596388E-2"/>
                  <c:y val="-2.5396657799833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2017 г.</c:v>
                </c:pt>
                <c:pt idx="1">
                  <c:v>2018 г.</c:v>
                </c:pt>
                <c:pt idx="2">
                  <c:v>2019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152755.20000000001</c:v>
                </c:pt>
                <c:pt idx="1">
                  <c:v>152755.20000000001</c:v>
                </c:pt>
                <c:pt idx="2">
                  <c:v>152755.20000000001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343293064"/>
        <c:axId val="343293456"/>
        <c:axId val="0"/>
      </c:bar3DChart>
      <c:catAx>
        <c:axId val="343293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350" baseline="0"/>
            </a:pPr>
            <a:endParaRPr lang="ru-RU"/>
          </a:p>
        </c:txPr>
        <c:crossAx val="343293456"/>
        <c:crosses val="autoZero"/>
        <c:auto val="1"/>
        <c:lblAlgn val="ctr"/>
        <c:lblOffset val="100"/>
        <c:noMultiLvlLbl val="0"/>
      </c:catAx>
      <c:valAx>
        <c:axId val="3432934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43293064"/>
        <c:crosses val="autoZero"/>
        <c:crossBetween val="between"/>
      </c:valAx>
      <c:spPr>
        <a:noFill/>
        <a:ln w="25407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200" b="1"/>
            </a:pPr>
            <a:endParaRPr lang="ru-RU"/>
          </a:p>
        </c:txPr>
      </c:legendEntry>
      <c:layout>
        <c:manualLayout>
          <c:xMode val="edge"/>
          <c:yMode val="edge"/>
          <c:x val="0"/>
          <c:y val="0"/>
          <c:w val="0.99837499904348681"/>
          <c:h val="0.2869993615662908"/>
        </c:manualLayout>
      </c:layout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1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001778622365047"/>
          <c:y val="0.32107625429807207"/>
          <c:w val="0.6740871454967946"/>
          <c:h val="0.5747215666418377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spPr>
            <a:solidFill>
              <a:srgbClr val="009900"/>
            </a:solidFill>
          </c:spPr>
          <c:invertIfNegative val="0"/>
          <c:dLbls>
            <c:dLbl>
              <c:idx val="0"/>
              <c:layout>
                <c:manualLayout>
                  <c:x val="2.5147344628517702E-2"/>
                  <c:y val="-6.60338337606035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2653065888630685E-2"/>
                  <c:y val="-8.08080808080808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9629422249596388E-2"/>
                  <c:y val="-2.5396657799833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99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2017 г.</c:v>
                </c:pt>
                <c:pt idx="1">
                  <c:v>2018 г.</c:v>
                </c:pt>
                <c:pt idx="2">
                  <c:v>2019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51884.3</c:v>
                </c:pt>
                <c:pt idx="1">
                  <c:v>51884.3</c:v>
                </c:pt>
                <c:pt idx="2">
                  <c:v>51884.3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344012256"/>
        <c:axId val="344012648"/>
        <c:axId val="0"/>
      </c:bar3DChart>
      <c:catAx>
        <c:axId val="344012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399"/>
            </a:pPr>
            <a:endParaRPr lang="ru-RU"/>
          </a:p>
        </c:txPr>
        <c:crossAx val="344012648"/>
        <c:crosses val="autoZero"/>
        <c:auto val="1"/>
        <c:lblAlgn val="ctr"/>
        <c:lblOffset val="100"/>
        <c:noMultiLvlLbl val="0"/>
      </c:catAx>
      <c:valAx>
        <c:axId val="3440126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44012256"/>
        <c:crosses val="autoZero"/>
        <c:crossBetween val="between"/>
      </c:valAx>
      <c:spPr>
        <a:noFill/>
        <a:ln w="25379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199" b="1"/>
            </a:pPr>
            <a:endParaRPr lang="ru-RU"/>
          </a:p>
        </c:txPr>
      </c:legendEntry>
      <c:layout>
        <c:manualLayout>
          <c:xMode val="edge"/>
          <c:yMode val="edge"/>
          <c:x val="0"/>
          <c:y val="0"/>
          <c:w val="0.99837504948752909"/>
          <c:h val="0.32427533655067331"/>
        </c:manualLayout>
      </c:layout>
      <c:overlay val="0"/>
      <c:txPr>
        <a:bodyPr/>
        <a:lstStyle/>
        <a:p>
          <a:pPr>
            <a:defRPr sz="1199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200" dirty="0"/>
              <a:t>Расходы на сельское хозяйство в </a:t>
            </a:r>
            <a:r>
              <a:rPr lang="ru-RU" sz="1200" dirty="0" smtClean="0"/>
              <a:t>2017 </a:t>
            </a:r>
            <a:r>
              <a:rPr lang="ru-RU" sz="1200" dirty="0"/>
              <a:t>году</a:t>
            </a:r>
          </a:p>
        </c:rich>
      </c:tx>
      <c:layout>
        <c:manualLayout>
          <c:xMode val="edge"/>
          <c:yMode val="edge"/>
          <c:x val="0.10140422158683116"/>
          <c:y val="0"/>
        </c:manualLayout>
      </c:layout>
      <c:overlay val="0"/>
    </c:title>
    <c:autoTitleDeleted val="0"/>
    <c:view3D>
      <c:rotX val="30"/>
      <c:rotY val="333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631811427629331"/>
          <c:y val="0.33963243223875428"/>
          <c:w val="0.73262100030878308"/>
          <c:h val="0.64291357285814765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Объем фонда финансовой поддержки, </a:t>
            </a:r>
            <a:r>
              <a:rPr lang="ru-RU" dirty="0" smtClean="0"/>
              <a:t>тыс.рублей</a:t>
            </a:r>
            <a:endParaRPr lang="ru-RU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8660897463289234E-2"/>
          <c:y val="8.2319978833216553E-2"/>
          <c:w val="0.65859722306129365"/>
          <c:h val="0.739885334645669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фонда финансовой поддержки, млн.рублей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8.5132424491798073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tx1"/>
                        </a:solidFill>
                      </a:defRPr>
                    </a:pPr>
                    <a:r>
                      <a:rPr lang="en-US" dirty="0" smtClean="0"/>
                      <a:t>13458,7</a:t>
                    </a:r>
                    <a:endParaRPr lang="en-US" dirty="0"/>
                  </a:p>
                </c:rich>
              </c:tx>
              <c:numFmt formatCode="#,##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594432762945467E-3"/>
                  <c:y val="8.7636319329792767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tx1"/>
                        </a:solidFill>
                      </a:defRPr>
                    </a:pPr>
                    <a:r>
                      <a:rPr lang="en-US" dirty="0" smtClean="0"/>
                      <a:t>13458,7</a:t>
                    </a:r>
                    <a:endParaRPr lang="en-US" dirty="0"/>
                  </a:p>
                </c:rich>
              </c:tx>
              <c:numFmt formatCode="#,##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5594432762945467E-3"/>
                  <c:y val="7.7620739977815892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tx1"/>
                        </a:solidFill>
                      </a:defRPr>
                    </a:pPr>
                    <a:r>
                      <a:rPr lang="en-US" dirty="0" smtClean="0"/>
                      <a:t>13458,7</a:t>
                    </a:r>
                    <a:endParaRPr lang="en-US" dirty="0"/>
                  </a:p>
                </c:rich>
              </c:tx>
              <c:numFmt formatCode="#,##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0.10766747803374462"/>
                </c:manualLayout>
              </c:layout>
              <c:numFmt formatCode="#,##0" sourceLinked="0"/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5594432762945467E-3"/>
                  <c:y val="9.5148003843774309E-2"/>
                </c:manualLayout>
              </c:layout>
              <c:numFmt formatCode="#,##0" sourceLinked="0"/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13458.7</c:v>
                </c:pt>
                <c:pt idx="1">
                  <c:v>13458.7</c:v>
                </c:pt>
                <c:pt idx="2">
                  <c:v>13458.7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4015784"/>
        <c:axId val="312332168"/>
      </c:barChart>
      <c:catAx>
        <c:axId val="344015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12332168"/>
        <c:crosses val="autoZero"/>
        <c:auto val="1"/>
        <c:lblAlgn val="ctr"/>
        <c:lblOffset val="100"/>
        <c:noMultiLvlLbl val="0"/>
      </c:catAx>
      <c:valAx>
        <c:axId val="312332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44015784"/>
        <c:crosses val="autoZero"/>
        <c:crossBetween val="between"/>
      </c:valAx>
      <c:spPr>
        <a:noFill/>
        <a:ln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3255216276363555"/>
          <c:y val="0.29758987306633394"/>
          <c:w val="0.26744782188751087"/>
          <c:h val="0.40650338380686274"/>
        </c:manualLayout>
      </c:layout>
      <c:overlay val="0"/>
      <c:txPr>
        <a:bodyPr/>
        <a:lstStyle/>
        <a:p>
          <a:pPr>
            <a:defRPr>
              <a:solidFill>
                <a:schemeClr val="tx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486114055166943"/>
          <c:y val="9.630419520850754E-2"/>
          <c:w val="0.63899051010101404"/>
          <c:h val="0.6436769280522535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00FF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explosion val="2"/>
            <c:spPr>
              <a:solidFill>
                <a:srgbClr val="FF00FF"/>
              </a:solidFill>
            </c:spPr>
          </c:dPt>
          <c:dLbls>
            <c:dLbl>
              <c:idx val="0"/>
              <c:layout>
                <c:manualLayout>
                  <c:x val="4.585116986779967E-2"/>
                  <c:y val="8.40160528567192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807913355437128E-3"/>
                  <c:y val="-1.77350270772330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2246072407331124"/>
                  <c:y val="-8.7949978259155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2492568758701627E-2"/>
                  <c:y val="-3.9527651556568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_-* #,##0_р_._-;\-* #,##0_р_._-;_-* "-"??_р_._-;_-@_-</c:formatCode>
                <c:ptCount val="4"/>
                <c:pt idx="0">
                  <c:v>78365.5</c:v>
                </c:pt>
                <c:pt idx="1">
                  <c:v>26537.5</c:v>
                </c:pt>
                <c:pt idx="2">
                  <c:v>37025.800000000003</c:v>
                </c:pt>
                <c:pt idx="3">
                  <c:v>133795.79999999999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6.2081360815927904E-2"/>
          <c:y val="0.80914474686422144"/>
          <c:w val="0.61807841364939864"/>
          <c:h val="0.14670365576742642"/>
        </c:manualLayout>
      </c:layout>
      <c:overlay val="0"/>
      <c:txPr>
        <a:bodyPr/>
        <a:lstStyle/>
        <a:p>
          <a:pPr>
            <a:defRPr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281798960167017"/>
          <c:y val="9.6687660305762729E-2"/>
          <c:w val="0.6398341056777328"/>
          <c:h val="0.7997871204077984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0000FF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FF00FF"/>
              </a:solidFill>
            </c:spPr>
          </c:dPt>
          <c:dLbls>
            <c:dLbl>
              <c:idx val="0"/>
              <c:layout>
                <c:manualLayout>
                  <c:x val="-4.6351647206229515E-2"/>
                  <c:y val="-6.0198515334437402E-2"/>
                </c:manualLayout>
              </c:layout>
              <c:tx>
                <c:rich>
                  <a:bodyPr/>
                  <a:lstStyle/>
                  <a:p>
                    <a:r>
                      <a:rPr lang="en-US" i="1" dirty="0" smtClean="0">
                        <a:latin typeface="Times New Roman" pitchFamily="18" charset="0"/>
                        <a:cs typeface="Times New Roman" pitchFamily="18" charset="0"/>
                      </a:rPr>
                      <a:t>81863,2  </a:t>
                    </a:r>
                    <a:endParaRPr lang="en-US" i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i="1" dirty="0" smtClean="0">
                        <a:latin typeface="Times New Roman" pitchFamily="18" charset="0"/>
                        <a:cs typeface="Times New Roman" pitchFamily="18" charset="0"/>
                      </a:rPr>
                      <a:t>168,0  </a:t>
                    </a:r>
                    <a:endParaRPr lang="en-US" i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2297211678071289E-2"/>
                  <c:y val="-0.222073147882941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27599528625126468"/>
                  <c:y val="-9.55616166358354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 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_-* #,##0.0_р_._-;\-* #,##0.0_р_._-;_-* "-"??_р_._-;_-@_-</c:formatCode>
                <c:ptCount val="4"/>
                <c:pt idx="0">
                  <c:v>81480.2</c:v>
                </c:pt>
                <c:pt idx="1">
                  <c:v>271.2</c:v>
                </c:pt>
                <c:pt idx="2">
                  <c:v>175943.8</c:v>
                </c:pt>
                <c:pt idx="3">
                  <c:v>1388.6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2616399151441043"/>
          <c:w val="0.95191290763233716"/>
          <c:h val="0.87383600848559306"/>
        </c:manualLayout>
      </c:layout>
      <c:areaChart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Долговая нагрузка региона, %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cat>
            <c:strRef>
              <c:f>Лист1!$B$1:$E$1</c:f>
              <c:strCache>
                <c:ptCount val="4"/>
                <c:pt idx="0">
                  <c:v>01.01.2015</c:v>
                </c:pt>
                <c:pt idx="1">
                  <c:v>01.01.2016</c:v>
                </c:pt>
                <c:pt idx="2">
                  <c:v>01.01.2017</c:v>
                </c:pt>
                <c:pt idx="3">
                  <c:v>01.01.2018</c:v>
                </c:pt>
              </c:strCache>
            </c:strRef>
          </c:cat>
          <c:val>
            <c:numRef>
              <c:f>Лист1!$B$2:$E$2</c:f>
              <c:numCache>
                <c:formatCode>0.0</c:formatCode>
                <c:ptCount val="4"/>
                <c:pt idx="0" formatCode="General">
                  <c:v>20.9</c:v>
                </c:pt>
                <c:pt idx="1">
                  <c:v>11.1</c:v>
                </c:pt>
                <c:pt idx="2" formatCode="General">
                  <c:v>4.8</c:v>
                </c:pt>
                <c:pt idx="3" formatCode="General">
                  <c:v>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4659736"/>
        <c:axId val="344660128"/>
      </c:areaChart>
      <c:catAx>
        <c:axId val="3446597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344660128"/>
        <c:crossesAt val="90"/>
        <c:auto val="1"/>
        <c:lblAlgn val="ctr"/>
        <c:lblOffset val="100"/>
        <c:noMultiLvlLbl val="0"/>
      </c:catAx>
      <c:valAx>
        <c:axId val="344660128"/>
        <c:scaling>
          <c:orientation val="minMax"/>
          <c:max val="94"/>
          <c:min val="0"/>
        </c:scaling>
        <c:delete val="1"/>
        <c:axPos val="l"/>
        <c:majorGridlines>
          <c:spPr>
            <a:ln w="0">
              <a:solidFill>
                <a:prstClr val="white">
                  <a:alpha val="0"/>
                </a:prstClr>
              </a:solidFill>
            </a:ln>
          </c:spPr>
        </c:majorGridlines>
        <c:numFmt formatCode="General" sourceLinked="1"/>
        <c:majorTickMark val="none"/>
        <c:minorTickMark val="none"/>
        <c:tickLblPos val="none"/>
        <c:crossAx val="344659736"/>
        <c:crosses val="autoZero"/>
        <c:crossBetween val="midCat"/>
        <c:majorUnit val="45"/>
        <c:minorUnit val="45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96186209089985"/>
          <c:y val="5.6278886258595416E-2"/>
          <c:w val="0.76492053444332131"/>
          <c:h val="0.7900247109149267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Кредиты кредитных организаций, тыс. руб.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9100,0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Лист1!$B$1:$E$1</c:f>
              <c:strCache>
                <c:ptCount val="4"/>
                <c:pt idx="0">
                  <c:v>01.01.2016</c:v>
                </c:pt>
                <c:pt idx="1">
                  <c:v>01.01.2017</c:v>
                </c:pt>
                <c:pt idx="2">
                  <c:v>01.01.2018</c:v>
                </c:pt>
                <c:pt idx="3">
                  <c:v>01.01.2019</c:v>
                </c:pt>
              </c:strCache>
            </c:strRef>
          </c:cat>
          <c:val>
            <c:numRef>
              <c:f>Лист1!$B$2:$E$2</c:f>
              <c:numCache>
                <c:formatCode>#,##0.0</c:formatCode>
                <c:ptCount val="4"/>
                <c:pt idx="0">
                  <c:v>8100</c:v>
                </c:pt>
                <c:pt idx="1">
                  <c:v>9166</c:v>
                </c:pt>
                <c:pt idx="2">
                  <c:v>9166</c:v>
                </c:pt>
                <c:pt idx="3">
                  <c:v>9166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4660912"/>
        <c:axId val="344661304"/>
      </c:barChart>
      <c:catAx>
        <c:axId val="344660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344661304"/>
        <c:crosses val="autoZero"/>
        <c:auto val="1"/>
        <c:lblAlgn val="ctr"/>
        <c:lblOffset val="100"/>
        <c:noMultiLvlLbl val="0"/>
      </c:catAx>
      <c:valAx>
        <c:axId val="344661304"/>
        <c:scaling>
          <c:orientation val="minMax"/>
        </c:scaling>
        <c:delete val="1"/>
        <c:axPos val="l"/>
        <c:majorGridlines>
          <c:spPr>
            <a:ln>
              <a:solidFill>
                <a:prstClr val="white">
                  <a:alpha val="0"/>
                </a:prstClr>
              </a:solidFill>
            </a:ln>
          </c:spPr>
        </c:majorGridlines>
        <c:numFmt formatCode="#,##0.0" sourceLinked="1"/>
        <c:majorTickMark val="out"/>
        <c:minorTickMark val="none"/>
        <c:tickLblPos val="none"/>
        <c:crossAx val="34466091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100"/>
            </a:pPr>
            <a:endParaRPr lang="ru-RU"/>
          </a:p>
        </c:txPr>
      </c:legendEntry>
      <c:layout>
        <c:manualLayout>
          <c:xMode val="edge"/>
          <c:yMode val="edge"/>
          <c:x val="2.4052172140891954E-2"/>
          <c:y val="0.18440631507751526"/>
          <c:w val="0.2401828001148677"/>
          <c:h val="0.39173326451061707"/>
        </c:manualLayout>
      </c:layout>
      <c:overlay val="0"/>
      <c:txPr>
        <a:bodyPr/>
        <a:lstStyle/>
        <a:p>
          <a:pPr>
            <a:defRPr sz="13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571531072363016"/>
          <c:y val="8.0313305433570015E-2"/>
          <c:w val="0.65007644655054686"/>
          <c:h val="0.521018462840471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зерновые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оценка 2016 год</c:v>
                </c:pt>
                <c:pt idx="1">
                  <c:v>прогноз 2017 год</c:v>
                </c:pt>
                <c:pt idx="2">
                  <c:v>прогноз 2018 год</c:v>
                </c:pt>
                <c:pt idx="3">
                  <c:v>прогноз 2019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10.89</c:v>
                </c:pt>
                <c:pt idx="1">
                  <c:v>11.76</c:v>
                </c:pt>
                <c:pt idx="2">
                  <c:v>12.94</c:v>
                </c:pt>
                <c:pt idx="3">
                  <c:v>14.86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соя</c:v>
                </c:pt>
              </c:strCache>
            </c:strRef>
          </c:tx>
          <c:spPr>
            <a:solidFill>
              <a:srgbClr val="990033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оценка 2016 год</c:v>
                </c:pt>
                <c:pt idx="1">
                  <c:v>прогноз 2017 год</c:v>
                </c:pt>
                <c:pt idx="2">
                  <c:v>прогноз 2018 год</c:v>
                </c:pt>
                <c:pt idx="3">
                  <c:v>прогноз 2019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33.729999999999997</c:v>
                </c:pt>
                <c:pt idx="1">
                  <c:v>38.79</c:v>
                </c:pt>
                <c:pt idx="2">
                  <c:v>45</c:v>
                </c:pt>
                <c:pt idx="3">
                  <c:v>53.1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7840216"/>
        <c:axId val="337840608"/>
        <c:axId val="0"/>
      </c:bar3DChart>
      <c:catAx>
        <c:axId val="337840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300"/>
            </a:pPr>
            <a:endParaRPr lang="ru-RU"/>
          </a:p>
        </c:txPr>
        <c:crossAx val="337840608"/>
        <c:crosses val="autoZero"/>
        <c:auto val="1"/>
        <c:lblAlgn val="ctr"/>
        <c:lblOffset val="100"/>
        <c:noMultiLvlLbl val="0"/>
      </c:catAx>
      <c:valAx>
        <c:axId val="337840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78402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0361801884055642E-2"/>
          <c:y val="0.82220101394785705"/>
          <c:w val="0.88368104786037194"/>
          <c:h val="0.1044930159482174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969475265974083E-4"/>
          <c:y val="2.6138381638465404E-2"/>
          <c:w val="0.96946883021620001"/>
          <c:h val="0.9680712171602028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Объем государственного долга в расчете на душу населения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5.7223265084086337E-2"/>
                  <c:y val="-4.75481700858693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7400934375904024E-2"/>
                  <c:y val="-5.2430892946892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7480509414862495E-2"/>
                  <c:y val="-4.72812358644927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7.8762855183522967E-2"/>
                  <c:y val="3.78250591016548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Лист1!$B$1:$E$1</c:f>
              <c:strCache>
                <c:ptCount val="4"/>
                <c:pt idx="0">
                  <c:v>01.01.2015</c:v>
                </c:pt>
                <c:pt idx="1">
                  <c:v>01.01.2016</c:v>
                </c:pt>
                <c:pt idx="2">
                  <c:v>01.01.2017</c:v>
                </c:pt>
                <c:pt idx="3">
                  <c:v>01.01.2018</c:v>
                </c:pt>
              </c:strCache>
            </c:strRef>
          </c:cat>
          <c:val>
            <c:numRef>
              <c:f>Лист1!$B$2:$E$2</c:f>
              <c:numCache>
                <c:formatCode>0.0</c:formatCode>
                <c:ptCount val="4"/>
                <c:pt idx="0">
                  <c:v>1.1000000000000001</c:v>
                </c:pt>
                <c:pt idx="1">
                  <c:v>0.60000000000000064</c:v>
                </c:pt>
                <c:pt idx="2">
                  <c:v>0.30000000000000032</c:v>
                </c:pt>
                <c:pt idx="3">
                  <c:v>0.30000000000000032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4662088"/>
        <c:axId val="384505664"/>
      </c:lineChart>
      <c:catAx>
        <c:axId val="344662088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one"/>
        <c:crossAx val="384505664"/>
        <c:crosses val="autoZero"/>
        <c:auto val="1"/>
        <c:lblAlgn val="ctr"/>
        <c:lblOffset val="100"/>
        <c:noMultiLvlLbl val="0"/>
      </c:catAx>
      <c:valAx>
        <c:axId val="384505664"/>
        <c:scaling>
          <c:orientation val="minMax"/>
          <c:max val="45"/>
          <c:min val="5"/>
        </c:scaling>
        <c:delete val="1"/>
        <c:axPos val="l"/>
        <c:numFmt formatCode="0.0" sourceLinked="1"/>
        <c:majorTickMark val="out"/>
        <c:minorTickMark val="none"/>
        <c:tickLblPos val="none"/>
        <c:crossAx val="344662088"/>
        <c:crosses val="autoZero"/>
        <c:crossBetween val="between"/>
        <c:majorUnit val="10"/>
        <c:minorUnit val="2.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оценка 2016 год</c:v>
                </c:pt>
                <c:pt idx="1">
                  <c:v>прогноз 2017 год</c:v>
                </c:pt>
                <c:pt idx="2">
                  <c:v>прогноз 2018 год</c:v>
                </c:pt>
                <c:pt idx="3">
                  <c:v>прогноз 2019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54.51</c:v>
                </c:pt>
                <c:pt idx="1">
                  <c:v>57.78</c:v>
                </c:pt>
                <c:pt idx="2">
                  <c:v>64.31</c:v>
                </c:pt>
                <c:pt idx="3">
                  <c:v>74.77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39716144"/>
        <c:axId val="339716536"/>
        <c:axId val="0"/>
      </c:bar3DChart>
      <c:catAx>
        <c:axId val="339716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339716536"/>
        <c:crosses val="autoZero"/>
        <c:auto val="1"/>
        <c:lblAlgn val="ctr"/>
        <c:lblOffset val="100"/>
        <c:noMultiLvlLbl val="0"/>
      </c:catAx>
      <c:valAx>
        <c:axId val="3397165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97161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22E4BF"/>
              </a:solidFill>
              <a:ln>
                <a:solidFill>
                  <a:srgbClr val="22E4BF"/>
                </a:solidFill>
              </a:ln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rgbClr val="7030A0"/>
              </a:solidFill>
            </c:spPr>
          </c:dPt>
          <c:cat>
            <c:strRef>
              <c:f>Лист1!$A$2:$A$5</c:f>
              <c:strCache>
                <c:ptCount val="4"/>
                <c:pt idx="0">
                  <c:v>оценка 2016 год</c:v>
                </c:pt>
                <c:pt idx="1">
                  <c:v>прогноз 2017 год</c:v>
                </c:pt>
                <c:pt idx="2">
                  <c:v>прогноз 2018 год</c:v>
                </c:pt>
                <c:pt idx="3">
                  <c:v>прогноз 2019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14662</c:v>
                </c:pt>
                <c:pt idx="1">
                  <c:v>14447</c:v>
                </c:pt>
                <c:pt idx="2">
                  <c:v>14300</c:v>
                </c:pt>
                <c:pt idx="3">
                  <c:v>14145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668698673923895"/>
          <c:y val="4.4411402400765493E-2"/>
          <c:w val="0.59339382077598757"/>
          <c:h val="0.9164059167719272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6600FF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89616,1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89698,1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94785,3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89616.1</c:v>
                </c:pt>
                <c:pt idx="1">
                  <c:v>89698.1</c:v>
                </c:pt>
                <c:pt idx="2">
                  <c:v>94785.3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FF00FF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259083,8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258797,7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257436,5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259083.8</c:v>
                </c:pt>
                <c:pt idx="1">
                  <c:v>258797.7</c:v>
                </c:pt>
                <c:pt idx="2">
                  <c:v>257436.5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350316,8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349640,6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353247,1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350316.79999999999</c:v>
                </c:pt>
                <c:pt idx="1">
                  <c:v>349640.6</c:v>
                </c:pt>
                <c:pt idx="2">
                  <c:v>353247.1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  дефицит "-" /  профицит "+"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1.4692275495667394E-3"/>
                  <c:y val="-2.352904122538177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-1616,9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4692275495667125E-3"/>
                  <c:y val="-2.091447458347264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-1144,8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2.091488629383271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-1025,3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-1616.9</c:v>
                </c:pt>
                <c:pt idx="1">
                  <c:v>-1144.8</c:v>
                </c:pt>
                <c:pt idx="2">
                  <c:v>-1025.3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10492416"/>
        <c:axId val="310496528"/>
      </c:barChart>
      <c:catAx>
        <c:axId val="310492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0496528"/>
        <c:crosses val="autoZero"/>
        <c:auto val="1"/>
        <c:lblAlgn val="ctr"/>
        <c:lblOffset val="100"/>
        <c:noMultiLvlLbl val="0"/>
      </c:catAx>
      <c:valAx>
        <c:axId val="310496528"/>
        <c:scaling>
          <c:orientation val="minMax"/>
        </c:scaling>
        <c:delete val="0"/>
        <c:axPos val="l"/>
        <c:numFmt formatCode="#,##0.0" sourceLinked="1"/>
        <c:majorTickMark val="out"/>
        <c:minorTickMark val="none"/>
        <c:tickLblPos val="nextTo"/>
        <c:crossAx val="3104924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51585574175286"/>
          <c:y val="0.1757649166780573"/>
          <c:w val="0.21484144258247226"/>
          <c:h val="0.70598610395192019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153652974007485E-3"/>
          <c:y val="1.6931188716096193E-2"/>
          <c:w val="0.96767699390953565"/>
          <c:h val="0.937918974707639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explosion val="29"/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rgbClr val="FF00FF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explosion val="22"/>
            <c:spPr>
              <a:solidFill>
                <a:srgbClr val="009900"/>
              </a:solidFill>
            </c:spPr>
          </c:dPt>
          <c:dPt>
            <c:idx val="4"/>
            <c:bubble3D val="0"/>
            <c:spPr>
              <a:solidFill>
                <a:srgbClr val="22E4BF"/>
              </a:solidFill>
            </c:spPr>
          </c:dPt>
          <c:dPt>
            <c:idx val="5"/>
            <c:bubble3D val="0"/>
            <c:spPr>
              <a:solidFill>
                <a:srgbClr val="FF0000"/>
              </a:solidFill>
            </c:spPr>
          </c:dPt>
          <c:cat>
            <c:strRef>
              <c:f>Лист1!$A$2:$A$7</c:f>
              <c:strCache>
                <c:ptCount val="6"/>
                <c:pt idx="0">
                  <c:v>Налоги на совокупный доход</c:v>
                </c:pt>
                <c:pt idx="1">
                  <c:v>Налог на доходы физических лиц</c:v>
                </c:pt>
                <c:pt idx="2">
                  <c:v>Акцизы по подакцизным товарам (продукции)</c:v>
                </c:pt>
                <c:pt idx="3">
                  <c:v>Доходы от использования имущества</c:v>
                </c:pt>
                <c:pt idx="4">
                  <c:v>Безвозмездные поступления</c:v>
                </c:pt>
                <c:pt idx="5">
                  <c:v>Прочие налоговыеи неналоговые доходы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7194</c:v>
                </c:pt>
                <c:pt idx="1">
                  <c:v>66247.5</c:v>
                </c:pt>
                <c:pt idx="2">
                  <c:v>3665.4</c:v>
                </c:pt>
                <c:pt idx="3">
                  <c:v>8336</c:v>
                </c:pt>
                <c:pt idx="4">
                  <c:v>259083.8</c:v>
                </c:pt>
                <c:pt idx="5">
                  <c:v>2273.1999999999998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49204338085224"/>
          <c:y val="2.639619758954339E-2"/>
          <c:w val="0.42185537294201142"/>
          <c:h val="0.6938507804800430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elete val="1"/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66247.5</c:v>
                </c:pt>
                <c:pt idx="1">
                  <c:v>69388</c:v>
                </c:pt>
                <c:pt idx="2">
                  <c:v>74313.2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elete val="1"/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7194</c:v>
                </c:pt>
                <c:pt idx="1">
                  <c:v>7036</c:v>
                </c:pt>
                <c:pt idx="2">
                  <c:v>7036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Акцизы по подакцизным товарам</c:v>
                </c:pt>
              </c:strCache>
            </c:strRef>
          </c:tx>
          <c:spPr>
            <a:solidFill>
              <a:srgbClr val="22E4BF"/>
            </a:solidFill>
          </c:spPr>
          <c:invertIfNegative val="0"/>
          <c:dLbls>
            <c:dLbl>
              <c:idx val="0"/>
              <c:layout>
                <c:manualLayout>
                  <c:x val="2.2038413243501444E-2"/>
                  <c:y val="-4.500690873768380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3665,4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692275495667638E-2"/>
                  <c:y val="-2.25034543688410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3665,4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763073059480115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3665,4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3665.4</c:v>
                </c:pt>
                <c:pt idx="1">
                  <c:v>3665.4</c:v>
                </c:pt>
                <c:pt idx="2">
                  <c:v>3665.4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13423608"/>
        <c:axId val="313424000"/>
        <c:axId val="0"/>
      </c:bar3DChart>
      <c:catAx>
        <c:axId val="313423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tx1"/>
                </a:solidFill>
              </a:defRPr>
            </a:pPr>
            <a:endParaRPr lang="ru-RU"/>
          </a:p>
        </c:txPr>
        <c:crossAx val="313424000"/>
        <c:crosses val="autoZero"/>
        <c:auto val="1"/>
        <c:lblAlgn val="ctr"/>
        <c:lblOffset val="100"/>
        <c:noMultiLvlLbl val="0"/>
      </c:catAx>
      <c:valAx>
        <c:axId val="313424000"/>
        <c:scaling>
          <c:orientation val="minMax"/>
        </c:scaling>
        <c:delete val="0"/>
        <c:axPos val="l"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ru-RU"/>
          </a:p>
        </c:txPr>
        <c:crossAx val="313423608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400" baseline="0">
                <a:solidFill>
                  <a:schemeClr val="tx1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aseline="0">
                <a:solidFill>
                  <a:schemeClr val="tx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81094086056753389"/>
          <c:w val="0.56201169875328549"/>
          <c:h val="0.16503572733468019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8440355466574397E-2"/>
          <c:y val="2.6396197589543514E-2"/>
          <c:w val="0.44830150216781883"/>
          <c:h val="0.732106731608165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</c:v>
                </c:pt>
              </c:strCache>
            </c:strRef>
          </c:tx>
          <c:spPr>
            <a:solidFill>
              <a:srgbClr val="3333FF"/>
            </a:solidFill>
          </c:spPr>
          <c:invertIfNegative val="0"/>
          <c:dLbls>
            <c:delete val="1"/>
          </c:dLbls>
          <c:val>
            <c:numRef>
              <c:f>Лист1!$B$2:$B$4</c:f>
              <c:numCache>
                <c:formatCode>#,##0.0</c:formatCode>
                <c:ptCount val="3"/>
                <c:pt idx="0">
                  <c:v>8336</c:v>
                </c:pt>
                <c:pt idx="1">
                  <c:v>5310</c:v>
                </c:pt>
                <c:pt idx="2">
                  <c:v>5310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Лист1!$A$2:$A$4</c15:sqref>
                        </c15:formulaRef>
                      </c:ext>
                    </c:extLst>
                    <c:strCache>
                      <c:ptCount val="3"/>
                      <c:pt idx="0">
                        <c:v>2017 год</c:v>
                      </c:pt>
                      <c:pt idx="1">
                        <c:v>2018 год</c:v>
                      </c:pt>
                      <c:pt idx="2">
                        <c:v>2019 год</c:v>
                      </c:pt>
                    </c:strCache>
                  </c:strRef>
                </c15:cat>
              </c15:filteredCategoryTitle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spPr>
            <a:solidFill>
              <a:srgbClr val="FF00FF"/>
            </a:solidFill>
          </c:spPr>
          <c:invertIfNegative val="0"/>
          <c:dLbls>
            <c:delete val="1"/>
          </c:dLbls>
          <c:val>
            <c:numRef>
              <c:f>Лист1!$C$2:$C$4</c:f>
              <c:numCache>
                <c:formatCode>#,##0.0</c:formatCode>
                <c:ptCount val="3"/>
                <c:pt idx="0">
                  <c:v>2191</c:v>
                </c:pt>
                <c:pt idx="1">
                  <c:v>2309</c:v>
                </c:pt>
                <c:pt idx="2">
                  <c:v>2433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Лист1!$A$2:$A$4</c15:sqref>
                        </c15:formulaRef>
                      </c:ext>
                    </c:extLst>
                    <c:strCache>
                      <c:ptCount val="3"/>
                      <c:pt idx="0">
                        <c:v>2017 год</c:v>
                      </c:pt>
                      <c:pt idx="1">
                        <c:v>2018 год</c:v>
                      </c:pt>
                      <c:pt idx="2">
                        <c:v>2019 год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12331384"/>
        <c:axId val="313425176"/>
        <c:axId val="0"/>
      </c:bar3DChart>
      <c:catAx>
        <c:axId val="312331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313425176"/>
        <c:crosses val="autoZero"/>
        <c:auto val="1"/>
        <c:lblAlgn val="ctr"/>
        <c:lblOffset val="100"/>
        <c:noMultiLvlLbl val="0"/>
      </c:catAx>
      <c:valAx>
        <c:axId val="313425176"/>
        <c:scaling>
          <c:orientation val="minMax"/>
        </c:scaling>
        <c:delete val="0"/>
        <c:axPos val="l"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ru-RU"/>
          </a:p>
        </c:txPr>
        <c:crossAx val="312331384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400" baseline="0">
                <a:solidFill>
                  <a:schemeClr val="tx1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aseline="0">
                <a:solidFill>
                  <a:schemeClr val="tx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87395053280029311"/>
          <c:w val="0.74303990247271134"/>
          <c:h val="5.157561391018250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696960707069E-2"/>
          <c:y val="1.199126020252486E-2"/>
          <c:w val="0.53904872792085567"/>
          <c:h val="0.9880087397974751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dPt>
            <c:idx val="0"/>
            <c:bubble3D val="0"/>
            <c:spPr>
              <a:solidFill>
                <a:srgbClr val="09F709"/>
              </a:solidFill>
            </c:spPr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rgbClr val="00B0F0"/>
              </a:solidFill>
            </c:spPr>
          </c:dPt>
          <c:dPt>
            <c:idx val="3"/>
            <c:bubble3D val="0"/>
            <c:spPr>
              <a:solidFill>
                <a:srgbClr val="C00000"/>
              </a:solidFill>
            </c:spPr>
          </c:dPt>
          <c:dPt>
            <c:idx val="4"/>
            <c:bubble3D val="0"/>
            <c:spPr>
              <a:solidFill>
                <a:srgbClr val="66FFFF"/>
              </a:solidFill>
            </c:spPr>
          </c:dPt>
          <c:dPt>
            <c:idx val="5"/>
            <c:bubble3D val="0"/>
            <c:spPr>
              <a:solidFill>
                <a:srgbClr val="FFC000"/>
              </a:solidFill>
            </c:spPr>
          </c:dPt>
          <c:dPt>
            <c:idx val="6"/>
            <c:bubble3D val="0"/>
            <c:spPr>
              <a:solidFill>
                <a:srgbClr val="FFCCFF"/>
              </a:solidFill>
            </c:spPr>
          </c:dPt>
          <c:dPt>
            <c:idx val="7"/>
            <c:bubble3D val="0"/>
            <c:spPr>
              <a:solidFill>
                <a:srgbClr val="22E4BF"/>
              </a:solidFill>
            </c:spPr>
          </c:dPt>
          <c:dPt>
            <c:idx val="8"/>
            <c:bubble3D val="0"/>
            <c:spPr>
              <a:solidFill>
                <a:srgbClr val="FF0000"/>
              </a:solidFill>
            </c:spPr>
          </c:dPt>
          <c:dPt>
            <c:idx val="9"/>
            <c:bubble3D val="0"/>
            <c:spPr>
              <a:solidFill>
                <a:srgbClr val="FFFF00"/>
              </a:solidFill>
            </c:spPr>
          </c:dPt>
          <c:dPt>
            <c:idx val="10"/>
            <c:bubble3D val="0"/>
            <c:spPr>
              <a:solidFill>
                <a:srgbClr val="E40C9C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40480,0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50,0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50,0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4880,8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11199,9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236275,8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7104,6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33807,6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1150,0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mtClean="0"/>
                      <a:t>1360,5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mtClean="0"/>
                      <a:t>13458,7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безопасной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</c:v>
                </c:pt>
                <c:pt idx="7">
                  <c:v>31733</c:v>
                </c:pt>
                <c:pt idx="8">
                  <c:v>физическая культура</c:v>
                </c:pt>
                <c:pt idx="9">
                  <c:v>обслуживание государственного долга</c:v>
                </c:pt>
                <c:pt idx="10">
                  <c:v>межбюджетные трансферты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40480</c:v>
                </c:pt>
                <c:pt idx="1">
                  <c:v>0</c:v>
                </c:pt>
                <c:pt idx="2">
                  <c:v>50</c:v>
                </c:pt>
                <c:pt idx="3">
                  <c:v>4880.8</c:v>
                </c:pt>
                <c:pt idx="4">
                  <c:v>11199.9</c:v>
                </c:pt>
                <c:pt idx="5">
                  <c:v>237001.5</c:v>
                </c:pt>
                <c:pt idx="6">
                  <c:v>7104.6</c:v>
                </c:pt>
                <c:pt idx="7">
                  <c:v>20008.400000000001</c:v>
                </c:pt>
                <c:pt idx="8">
                  <c:v>967</c:v>
                </c:pt>
                <c:pt idx="9">
                  <c:v>422.8</c:v>
                </c:pt>
                <c:pt idx="10">
                  <c:v>18315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ru-RU"/>
          </a:p>
        </c:txPr>
      </c:legendEntry>
      <c:legendEntry>
        <c:idx val="9"/>
        <c:txPr>
          <a:bodyPr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ru-RU"/>
          </a:p>
        </c:txPr>
      </c:legendEntry>
      <c:legendEntry>
        <c:idx val="10"/>
        <c:txPr>
          <a:bodyPr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65498777690756582"/>
          <c:y val="8.7002478809482548E-3"/>
          <c:w val="0.31875792395404051"/>
          <c:h val="0.93739387617619196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200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0.29752</cdr:x>
      <cdr:y>0.51471</cdr:y>
    </cdr:from>
    <cdr:to>
      <cdr:x>0.32231</cdr:x>
      <cdr:y>0.88235</cdr:y>
    </cdr:to>
    <cdr:sp macro="" textlink="">
      <cdr:nvSpPr>
        <cdr:cNvPr id="2" name="Правая фигурная скобка 1"/>
        <cdr:cNvSpPr/>
      </cdr:nvSpPr>
      <cdr:spPr>
        <a:xfrm xmlns:a="http://schemas.openxmlformats.org/drawingml/2006/main">
          <a:off x="2571768" y="2500330"/>
          <a:ext cx="214314" cy="1785955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3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2">
          <a:schemeClr val="accent4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0.49587</cdr:x>
      <cdr:y>0.51471</cdr:y>
    </cdr:from>
    <cdr:to>
      <cdr:x>0.5124</cdr:x>
      <cdr:y>0.88236</cdr:y>
    </cdr:to>
    <cdr:sp macro="" textlink="">
      <cdr:nvSpPr>
        <cdr:cNvPr id="3" name="Правая фигурная скобка 2"/>
        <cdr:cNvSpPr/>
      </cdr:nvSpPr>
      <cdr:spPr>
        <a:xfrm xmlns:a="http://schemas.openxmlformats.org/drawingml/2006/main">
          <a:off x="4286280" y="2500330"/>
          <a:ext cx="142876" cy="1785984"/>
        </a:xfrm>
        <a:prstGeom xmlns:a="http://schemas.openxmlformats.org/drawingml/2006/main" prst="rightBrace">
          <a:avLst/>
        </a:prstGeom>
        <a:ln xmlns:a="http://schemas.openxmlformats.org/drawingml/2006/main"/>
      </cdr:spPr>
      <cdr:style>
        <a:lnRef xmlns:a="http://schemas.openxmlformats.org/drawingml/2006/main" idx="3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2">
          <a:schemeClr val="accent4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0.31405</cdr:x>
      <cdr:y>0.57353</cdr:y>
    </cdr:from>
    <cdr:to>
      <cdr:x>0.41322</cdr:x>
      <cdr:y>0.75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714644" y="2786082"/>
          <a:ext cx="857256" cy="8572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Всего доходов -</a:t>
          </a:r>
          <a:r>
            <a:rPr lang="ru-RU" sz="1200" b="1" dirty="0" smtClean="0"/>
            <a:t>348699,9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0.68595</cdr:x>
      <cdr:y>0.51471</cdr:y>
    </cdr:from>
    <cdr:to>
      <cdr:x>0.71074</cdr:x>
      <cdr:y>0.88236</cdr:y>
    </cdr:to>
    <cdr:sp macro="" textlink="">
      <cdr:nvSpPr>
        <cdr:cNvPr id="5" name="Правая фигурная скобка 4"/>
        <cdr:cNvSpPr/>
      </cdr:nvSpPr>
      <cdr:spPr>
        <a:xfrm xmlns:a="http://schemas.openxmlformats.org/drawingml/2006/main">
          <a:off x="5929354" y="2500330"/>
          <a:ext cx="214314" cy="1785964"/>
        </a:xfrm>
        <a:prstGeom xmlns:a="http://schemas.openxmlformats.org/drawingml/2006/main" prst="rightBrace">
          <a:avLst/>
        </a:prstGeom>
        <a:ln xmlns:a="http://schemas.openxmlformats.org/drawingml/2006/main"/>
      </cdr:spPr>
      <cdr:style>
        <a:lnRef xmlns:a="http://schemas.openxmlformats.org/drawingml/2006/main" idx="3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2">
          <a:schemeClr val="accent4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0.73476</cdr:x>
      <cdr:y>0.54496</cdr:y>
    </cdr:from>
    <cdr:to>
      <cdr:x>1</cdr:x>
      <cdr:y>0.62753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429024" y="2357454"/>
          <a:ext cx="1193737" cy="3571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sz="16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0.47619</cdr:x>
      <cdr:y>0.67707</cdr:y>
    </cdr:from>
    <cdr:to>
      <cdr:x>0.68254</cdr:x>
      <cdr:y>0.75964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2143141" y="2928977"/>
          <a:ext cx="928694" cy="3571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endParaRPr lang="ru-RU" sz="14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0.74603</cdr:x>
      <cdr:y>0.61101</cdr:y>
    </cdr:from>
    <cdr:to>
      <cdr:x>1</cdr:x>
      <cdr:y>0.69358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3357586" y="2643207"/>
          <a:ext cx="1143008" cy="3571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zh-CN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 sz="1400" b="1" i="1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0.67714</cdr:x>
      <cdr:y>0.06122</cdr:y>
    </cdr:from>
    <cdr:to>
      <cdr:x>0.86154</cdr:x>
      <cdr:y>0.16327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144258" y="227419"/>
          <a:ext cx="856270" cy="37909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 sz="1400" b="1" i="1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0.13846</cdr:x>
      <cdr:y>0.57692</cdr:y>
    </cdr:from>
    <cdr:to>
      <cdr:x>0.32307</cdr:x>
      <cdr:y>0.67896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642942" y="2143140"/>
          <a:ext cx="857225" cy="3790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 sz="1400" b="1" i="1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0.09231</cdr:x>
      <cdr:y>0.57692</cdr:y>
    </cdr:from>
    <cdr:to>
      <cdr:x>0.35348</cdr:x>
      <cdr:y>0.67307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428628" y="2143140"/>
          <a:ext cx="1212727" cy="35717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 sz="1600" b="1" i="1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0.28235</cdr:x>
      <cdr:y>0.10596</cdr:y>
    </cdr:from>
    <cdr:to>
      <cdr:x>0.36177</cdr:x>
      <cdr:y>0.21192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86016" y="285752"/>
          <a:ext cx="642942" cy="2857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b="1" dirty="0" smtClean="0"/>
            <a:t>9,1</a:t>
          </a:r>
          <a:endParaRPr lang="ru-RU" b="1" dirty="0"/>
        </a:p>
      </cdr:txBody>
    </cdr:sp>
  </cdr:relSizeAnchor>
  <cdr:relSizeAnchor xmlns:cdr="http://schemas.openxmlformats.org/drawingml/2006/chartDrawing">
    <cdr:from>
      <cdr:x>0.47647</cdr:x>
      <cdr:y>0.2649</cdr:y>
    </cdr:from>
    <cdr:to>
      <cdr:x>0.55588</cdr:x>
      <cdr:y>0.37086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857633" y="714380"/>
          <a:ext cx="642962" cy="2857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 b="1" dirty="0"/>
        </a:p>
      </cdr:txBody>
    </cdr:sp>
  </cdr:relSizeAnchor>
  <cdr:relSizeAnchor xmlns:cdr="http://schemas.openxmlformats.org/drawingml/2006/chartDrawing">
    <cdr:from>
      <cdr:x>0.67059</cdr:x>
      <cdr:y>0.37086</cdr:y>
    </cdr:from>
    <cdr:to>
      <cdr:x>0.75</cdr:x>
      <cdr:y>0.47682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5429281" y="1000132"/>
          <a:ext cx="642949" cy="2857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 b="1" dirty="0"/>
        </a:p>
      </cdr:txBody>
    </cdr:sp>
  </cdr:relSizeAnchor>
  <cdr:relSizeAnchor xmlns:cdr="http://schemas.openxmlformats.org/drawingml/2006/chartDrawing">
    <cdr:from>
      <cdr:x>0.84706</cdr:x>
      <cdr:y>0.39735</cdr:y>
    </cdr:from>
    <cdr:to>
      <cdr:x>0.93824</cdr:x>
      <cdr:y>0.50331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6858031" y="1071570"/>
          <a:ext cx="738218" cy="2857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 b="1" dirty="0" smtClean="0"/>
        </a:p>
        <a:p xmlns:a="http://schemas.openxmlformats.org/drawingml/2006/main">
          <a:endParaRPr lang="ru-RU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0.57143</cdr:x>
      <cdr:y>0</cdr:y>
    </cdr:from>
    <cdr:to>
      <cdr:x>0.75075</cdr:x>
      <cdr:y>0.22902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857784" y="-214314"/>
          <a:ext cx="1524421" cy="10307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l"/>
          <a:r>
            <a:rPr lang="ru-RU" sz="1200" b="1" dirty="0" smtClean="0">
              <a:solidFill>
                <a:schemeClr val="tx1"/>
              </a:solidFill>
            </a:rPr>
            <a:t>Налог на доходы</a:t>
          </a:r>
        </a:p>
        <a:p xmlns:a="http://schemas.openxmlformats.org/drawingml/2006/main">
          <a:pPr algn="l"/>
          <a:r>
            <a:rPr lang="ru-RU" sz="1200" b="1" dirty="0" smtClean="0">
              <a:solidFill>
                <a:schemeClr val="tx1"/>
              </a:solidFill>
            </a:rPr>
            <a:t> физических лиц </a:t>
          </a:r>
        </a:p>
        <a:p xmlns:a="http://schemas.openxmlformats.org/drawingml/2006/main">
          <a:pPr algn="l"/>
          <a:r>
            <a:rPr lang="ru-RU" sz="1200" b="1" dirty="0" smtClean="0">
              <a:solidFill>
                <a:schemeClr val="tx1"/>
              </a:solidFill>
            </a:rPr>
            <a:t>66247,5 тыс.руб.</a:t>
          </a:r>
        </a:p>
        <a:p xmlns:a="http://schemas.openxmlformats.org/drawingml/2006/main">
          <a:pPr algn="l"/>
          <a:r>
            <a:rPr lang="ru-RU" sz="1200" b="1" dirty="0" smtClean="0">
              <a:solidFill>
                <a:schemeClr val="tx1"/>
              </a:solidFill>
            </a:rPr>
            <a:t> (19,1 </a:t>
          </a:r>
          <a:r>
            <a:rPr lang="ru-RU" sz="1100" b="1" dirty="0" smtClean="0">
              <a:solidFill>
                <a:schemeClr val="tx1"/>
              </a:solidFill>
            </a:rPr>
            <a:t>%)</a:t>
          </a:r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0.15966</cdr:x>
      <cdr:y>0.90477</cdr:y>
    </cdr:from>
    <cdr:to>
      <cdr:x>0.27</cdr:x>
      <cdr:y>0.95686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357322" y="4071966"/>
          <a:ext cx="938014" cy="2344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chemeClr val="tx1"/>
              </a:solidFill>
            </a:rPr>
            <a:t>Безвозмездные поступления </a:t>
          </a:r>
          <a:r>
            <a:rPr lang="ru-RU" sz="1200" b="1" dirty="0" smtClean="0">
              <a:solidFill>
                <a:schemeClr val="tx1"/>
              </a:solidFill>
            </a:rPr>
            <a:t>259083,8 </a:t>
          </a:r>
          <a:r>
            <a:rPr lang="ru-RU" sz="1200" b="1" dirty="0" smtClean="0">
              <a:solidFill>
                <a:schemeClr val="tx1"/>
              </a:solidFill>
            </a:rPr>
            <a:t>тыс.руб. (78,3%)</a:t>
          </a:r>
          <a:endParaRPr lang="ru-RU" sz="12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0.06723</cdr:x>
      <cdr:y>0.76939</cdr:y>
    </cdr:from>
    <cdr:to>
      <cdr:x>0.17757</cdr:x>
      <cdr:y>0.99842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71504" y="3071834"/>
          <a:ext cx="93804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0.12605</cdr:x>
      <cdr:y>0</cdr:y>
    </cdr:from>
    <cdr:to>
      <cdr:x>0.23639</cdr:x>
      <cdr:y>0.07157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071570" y="-285752"/>
          <a:ext cx="938014" cy="3221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chemeClr val="tx1"/>
              </a:solidFill>
            </a:rPr>
            <a:t>Налоги на </a:t>
          </a:r>
        </a:p>
        <a:p xmlns:a="http://schemas.openxmlformats.org/drawingml/2006/main">
          <a:r>
            <a:rPr lang="ru-RU" sz="1200" b="1" dirty="0">
              <a:solidFill>
                <a:schemeClr val="tx1"/>
              </a:solidFill>
            </a:rPr>
            <a:t>с</a:t>
          </a:r>
          <a:r>
            <a:rPr lang="ru-RU" sz="1200" b="1" dirty="0" smtClean="0">
              <a:solidFill>
                <a:schemeClr val="tx1"/>
              </a:solidFill>
            </a:rPr>
            <a:t>овокупный</a:t>
          </a:r>
        </a:p>
        <a:p xmlns:a="http://schemas.openxmlformats.org/drawingml/2006/main">
          <a:r>
            <a:rPr lang="ru-RU" sz="1200" b="1" dirty="0" smtClean="0">
              <a:solidFill>
                <a:schemeClr val="tx1"/>
              </a:solidFill>
            </a:rPr>
            <a:t> доход 7194,0 </a:t>
          </a:r>
        </a:p>
        <a:p xmlns:a="http://schemas.openxmlformats.org/drawingml/2006/main">
          <a:r>
            <a:rPr lang="ru-RU" sz="1200" b="1" dirty="0" smtClean="0">
              <a:solidFill>
                <a:schemeClr val="tx1"/>
              </a:solidFill>
            </a:rPr>
            <a:t>тыс.руб.</a:t>
          </a:r>
        </a:p>
        <a:p xmlns:a="http://schemas.openxmlformats.org/drawingml/2006/main">
          <a:r>
            <a:rPr lang="ru-RU" sz="1200" b="1" dirty="0">
              <a:solidFill>
                <a:schemeClr val="tx1"/>
              </a:solidFill>
            </a:rPr>
            <a:t>(</a:t>
          </a:r>
          <a:r>
            <a:rPr lang="ru-RU" sz="1200" b="1" dirty="0" smtClean="0">
              <a:solidFill>
                <a:schemeClr val="tx1"/>
              </a:solidFill>
            </a:rPr>
            <a:t> 2,1 %)</a:t>
          </a:r>
          <a:endParaRPr lang="ru-RU" sz="12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0.0084</cdr:x>
      <cdr:y>0.55468</cdr:y>
    </cdr:from>
    <cdr:to>
      <cdr:x>0.11597</cdr:x>
      <cdr:y>0.7837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1438" y="221457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0.2521</cdr:x>
      <cdr:y>0.07937</cdr:y>
    </cdr:from>
    <cdr:to>
      <cdr:x>0.5042</cdr:x>
      <cdr:y>0.12698</cdr:y>
    </cdr:to>
    <cdr:sp macro="" textlink="">
      <cdr:nvSpPr>
        <cdr:cNvPr id="13" name="Прямая соединительная линия 12"/>
        <cdr:cNvSpPr/>
      </cdr:nvSpPr>
      <cdr:spPr>
        <a:xfrm xmlns:a="http://schemas.openxmlformats.org/drawingml/2006/main">
          <a:off x="2143140" y="357190"/>
          <a:ext cx="2143140" cy="21431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b="1" dirty="0"/>
        </a:p>
      </cdr:txBody>
    </cdr:sp>
  </cdr:relSizeAnchor>
  <cdr:relSizeAnchor xmlns:cdr="http://schemas.openxmlformats.org/drawingml/2006/chartDrawing">
    <cdr:from>
      <cdr:x>0.82787</cdr:x>
      <cdr:y>0.12698</cdr:y>
    </cdr:from>
    <cdr:to>
      <cdr:x>0.83607</cdr:x>
      <cdr:y>0.1746</cdr:y>
    </cdr:to>
    <cdr:sp macro="" textlink="">
      <cdr:nvSpPr>
        <cdr:cNvPr id="15" name="Прямая соединительная линия 14"/>
        <cdr:cNvSpPr/>
      </cdr:nvSpPr>
      <cdr:spPr>
        <a:xfrm xmlns:a="http://schemas.openxmlformats.org/drawingml/2006/main" rot="5400000" flipH="1" flipV="1">
          <a:off x="7143775" y="642935"/>
          <a:ext cx="214303" cy="7143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0.82787</cdr:x>
      <cdr:y>0.19048</cdr:y>
    </cdr:from>
    <cdr:to>
      <cdr:x>1</cdr:x>
      <cdr:y>0.34921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7215206" y="857256"/>
          <a:ext cx="1500198" cy="714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l"/>
          <a:r>
            <a:rPr lang="ru-RU" sz="1200" b="1" dirty="0" smtClean="0">
              <a:solidFill>
                <a:schemeClr val="tx1"/>
              </a:solidFill>
            </a:rPr>
            <a:t>Налоги от использования </a:t>
          </a:r>
        </a:p>
        <a:p xmlns:a="http://schemas.openxmlformats.org/drawingml/2006/main">
          <a:pPr algn="l"/>
          <a:r>
            <a:rPr lang="ru-RU" sz="1200" b="1" dirty="0" smtClean="0">
              <a:solidFill>
                <a:schemeClr val="tx1"/>
              </a:solidFill>
            </a:rPr>
            <a:t>имущества </a:t>
          </a:r>
          <a:r>
            <a:rPr lang="ru-RU" sz="1200" b="1" dirty="0" smtClean="0">
              <a:solidFill>
                <a:schemeClr val="tx1"/>
              </a:solidFill>
            </a:rPr>
            <a:t>8336,0 </a:t>
          </a:r>
          <a:r>
            <a:rPr lang="ru-RU" sz="1200" b="1" dirty="0" smtClean="0">
              <a:solidFill>
                <a:schemeClr val="tx1"/>
              </a:solidFill>
            </a:rPr>
            <a:t>тыс.руб.</a:t>
          </a:r>
        </a:p>
        <a:p xmlns:a="http://schemas.openxmlformats.org/drawingml/2006/main">
          <a:pPr algn="l"/>
          <a:r>
            <a:rPr lang="ru-RU" sz="1200" b="1" dirty="0" smtClean="0">
              <a:solidFill>
                <a:schemeClr val="tx1"/>
              </a:solidFill>
            </a:rPr>
            <a:t> (2,1 </a:t>
          </a:r>
          <a:r>
            <a:rPr lang="ru-RU" sz="1100" b="1" dirty="0" smtClean="0">
              <a:solidFill>
                <a:schemeClr val="tx1"/>
              </a:solidFill>
            </a:rPr>
            <a:t>%)</a:t>
          </a:r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0.31933</cdr:x>
      <cdr:y>0</cdr:y>
    </cdr:from>
    <cdr:to>
      <cdr:x>0.42967</cdr:x>
      <cdr:y>0.07157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2714644" y="-71438"/>
          <a:ext cx="938014" cy="3221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chemeClr val="tx1"/>
              </a:solidFill>
            </a:rPr>
            <a:t>Прочие налоговые</a:t>
          </a:r>
        </a:p>
        <a:p xmlns:a="http://schemas.openxmlformats.org/drawingml/2006/main">
          <a:r>
            <a:rPr lang="ru-RU" sz="1200" b="1" dirty="0">
              <a:solidFill>
                <a:schemeClr val="tx1"/>
              </a:solidFill>
            </a:rPr>
            <a:t>и</a:t>
          </a:r>
          <a:r>
            <a:rPr lang="ru-RU" sz="1200" b="1" dirty="0" smtClean="0">
              <a:solidFill>
                <a:schemeClr val="tx1"/>
              </a:solidFill>
            </a:rPr>
            <a:t> неналоговые доходы</a:t>
          </a:r>
        </a:p>
        <a:p xmlns:a="http://schemas.openxmlformats.org/drawingml/2006/main">
          <a:r>
            <a:rPr lang="ru-RU" sz="1200" b="1" dirty="0" smtClean="0">
              <a:solidFill>
                <a:schemeClr val="tx1"/>
              </a:solidFill>
            </a:rPr>
            <a:t>2273,2 </a:t>
          </a:r>
          <a:r>
            <a:rPr lang="ru-RU" sz="1200" b="1" dirty="0" smtClean="0">
              <a:solidFill>
                <a:schemeClr val="tx1"/>
              </a:solidFill>
            </a:rPr>
            <a:t>тыс.руб.</a:t>
          </a:r>
        </a:p>
        <a:p xmlns:a="http://schemas.openxmlformats.org/drawingml/2006/main">
          <a:r>
            <a:rPr lang="ru-RU" sz="1200" b="1" dirty="0">
              <a:solidFill>
                <a:schemeClr val="tx1"/>
              </a:solidFill>
            </a:rPr>
            <a:t>(</a:t>
          </a:r>
          <a:r>
            <a:rPr lang="ru-RU" sz="1200" b="1" dirty="0" smtClean="0">
              <a:solidFill>
                <a:schemeClr val="tx1"/>
              </a:solidFill>
            </a:rPr>
            <a:t> 1,2 %)</a:t>
          </a:r>
          <a:endParaRPr lang="ru-RU" sz="12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0.82787</cdr:x>
      <cdr:y>0.01587</cdr:y>
    </cdr:from>
    <cdr:to>
      <cdr:x>0.97377</cdr:x>
      <cdr:y>0.19048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7215206" y="71438"/>
          <a:ext cx="1271590" cy="7858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0.82787</cdr:x>
      <cdr:y>0.07937</cdr:y>
    </cdr:from>
    <cdr:to>
      <cdr:x>0.96557</cdr:x>
      <cdr:y>0.20635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7215206" y="357190"/>
          <a:ext cx="1200152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Акцизы по подакцизным</a:t>
          </a:r>
        </a:p>
        <a:p xmlns:a="http://schemas.openxmlformats.org/drawingml/2006/main">
          <a:r>
            <a:rPr lang="ru-RU" sz="1100" b="1" dirty="0" smtClean="0"/>
            <a:t> товарам (продукции) 3665,4</a:t>
          </a:r>
        </a:p>
        <a:p xmlns:a="http://schemas.openxmlformats.org/drawingml/2006/main">
          <a:r>
            <a:rPr lang="ru-RU" b="1" dirty="0" err="1" smtClean="0"/>
            <a:t>тыс.руб</a:t>
          </a:r>
          <a:r>
            <a:rPr lang="ru-RU" b="1" dirty="0" smtClean="0"/>
            <a:t>,(1,1%)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0.27869</cdr:x>
      <cdr:y>0.88889</cdr:y>
    </cdr:from>
    <cdr:to>
      <cdr:x>0.28688</cdr:x>
      <cdr:y>0.93651</cdr:y>
    </cdr:to>
    <cdr:sp macro="" textlink="">
      <cdr:nvSpPr>
        <cdr:cNvPr id="14" name="Прямая соединительная линия 13"/>
        <cdr:cNvSpPr/>
      </cdr:nvSpPr>
      <cdr:spPr>
        <a:xfrm xmlns:a="http://schemas.openxmlformats.org/drawingml/2006/main" rot="5400000" flipH="1" flipV="1">
          <a:off x="2357428" y="4071960"/>
          <a:ext cx="214303" cy="7143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0.27093</cdr:x>
      <cdr:y>0.23288</cdr:y>
    </cdr:from>
    <cdr:to>
      <cdr:x>0.36125</cdr:x>
      <cdr:y>0.27397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2299323" y="1214458"/>
          <a:ext cx="766526" cy="2142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0.64407</cdr:x>
      <cdr:y>0.06329</cdr:y>
    </cdr:from>
    <cdr:to>
      <cdr:x>0.94915</cdr:x>
      <cdr:y>0.22532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5429288" y="357190"/>
          <a:ext cx="257176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0.54545</cdr:x>
      <cdr:y>0.01266</cdr:y>
    </cdr:from>
    <cdr:to>
      <cdr:x>1</cdr:x>
      <cdr:y>0.32912</cdr:y>
    </cdr:to>
    <cdr:sp macro="" textlink="">
      <cdr:nvSpPr>
        <cdr:cNvPr id="21" name="TextBox 20"/>
        <cdr:cNvSpPr txBox="1"/>
      </cdr:nvSpPr>
      <cdr:spPr>
        <a:xfrm xmlns:a="http://schemas.openxmlformats.org/drawingml/2006/main">
          <a:off x="4714869" y="71448"/>
          <a:ext cx="3929129" cy="1785940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600" dirty="0" smtClean="0"/>
            <a:t>Налоги на совокупный доход представлены </a:t>
          </a:r>
        </a:p>
        <a:p xmlns:a="http://schemas.openxmlformats.org/drawingml/2006/main">
          <a:r>
            <a:rPr lang="ru-RU" sz="1600" dirty="0"/>
            <a:t>е</a:t>
          </a:r>
          <a:r>
            <a:rPr lang="ru-RU" sz="1600" dirty="0" smtClean="0"/>
            <a:t>диным налогом на вмененный доход, </a:t>
          </a:r>
        </a:p>
        <a:p xmlns:a="http://schemas.openxmlformats.org/drawingml/2006/main">
          <a:r>
            <a:rPr lang="ru-RU" sz="1600" dirty="0" smtClean="0"/>
            <a:t>единым сельхозналогом.</a:t>
          </a:r>
        </a:p>
        <a:p xmlns:a="http://schemas.openxmlformats.org/drawingml/2006/main">
          <a:r>
            <a:rPr lang="ru-RU" sz="1600" dirty="0" smtClean="0"/>
            <a:t>Налоги рассчитаны исходя из динамики </a:t>
          </a:r>
        </a:p>
        <a:p xmlns:a="http://schemas.openxmlformats.org/drawingml/2006/main">
          <a:r>
            <a:rPr lang="ru-RU" sz="1600" dirty="0" smtClean="0"/>
            <a:t>поступления налога за 2016 год. </a:t>
          </a:r>
          <a:r>
            <a:rPr lang="ru-RU" sz="1600" dirty="0" err="1" smtClean="0"/>
            <a:t>Планирова</a:t>
          </a:r>
          <a:r>
            <a:rPr lang="ru-RU" sz="1600" dirty="0" smtClean="0"/>
            <a:t>-</a:t>
          </a:r>
        </a:p>
        <a:p xmlns:a="http://schemas.openxmlformats.org/drawingml/2006/main">
          <a:r>
            <a:rPr lang="ru-RU" sz="1600" dirty="0" err="1" smtClean="0"/>
            <a:t>ние</a:t>
          </a:r>
          <a:r>
            <a:rPr lang="ru-RU" sz="1600" dirty="0" smtClean="0"/>
            <a:t> налога на 2018-2019 года произведено</a:t>
          </a:r>
        </a:p>
        <a:p xmlns:a="http://schemas.openxmlformats.org/drawingml/2006/main">
          <a:r>
            <a:rPr lang="ru-RU" sz="1600" dirty="0" smtClean="0"/>
            <a:t>с учетом влияющих факторов.</a:t>
          </a:r>
        </a:p>
        <a:p xmlns:a="http://schemas.openxmlformats.org/drawingml/2006/main">
          <a:endParaRPr lang="ru-RU" sz="1600" dirty="0"/>
        </a:p>
      </cdr:txBody>
    </cdr:sp>
  </cdr:relSizeAnchor>
  <cdr:relSizeAnchor xmlns:cdr="http://schemas.openxmlformats.org/drawingml/2006/chartDrawing">
    <cdr:from>
      <cdr:x>0.54546</cdr:x>
      <cdr:y>0.59494</cdr:y>
    </cdr:from>
    <cdr:to>
      <cdr:x>1</cdr:x>
      <cdr:y>0.9114</cdr:y>
    </cdr:to>
    <cdr:sp macro="" textlink="">
      <cdr:nvSpPr>
        <cdr:cNvPr id="23" name="TextBox 22"/>
        <cdr:cNvSpPr txBox="1"/>
      </cdr:nvSpPr>
      <cdr:spPr>
        <a:xfrm xmlns:a="http://schemas.openxmlformats.org/drawingml/2006/main">
          <a:off x="4714940" y="3357586"/>
          <a:ext cx="3929058" cy="178595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75000"/>
          </a:schemeClr>
        </a:solidFill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solidFill>
                <a:schemeClr val="bg1"/>
              </a:solidFill>
            </a:rPr>
            <a:t>Налог на доходы физических </a:t>
          </a:r>
        </a:p>
        <a:p xmlns:a="http://schemas.openxmlformats.org/drawingml/2006/main">
          <a:r>
            <a:rPr lang="ru-RU" sz="1600" dirty="0">
              <a:solidFill>
                <a:schemeClr val="bg1"/>
              </a:solidFill>
            </a:rPr>
            <a:t>л</a:t>
          </a:r>
          <a:r>
            <a:rPr lang="ru-RU" sz="1600" dirty="0" smtClean="0">
              <a:solidFill>
                <a:schemeClr val="bg1"/>
              </a:solidFill>
            </a:rPr>
            <a:t>иц рассчитан , исходя из ожидаемых </a:t>
          </a:r>
        </a:p>
        <a:p xmlns:a="http://schemas.openxmlformats.org/drawingml/2006/main">
          <a:r>
            <a:rPr lang="ru-RU" sz="1600" dirty="0" smtClean="0">
              <a:solidFill>
                <a:schemeClr val="bg1"/>
              </a:solidFill>
            </a:rPr>
            <a:t>Поступлений в 2016 году  оценки </a:t>
          </a:r>
          <a:r>
            <a:rPr lang="ru-RU" sz="1600" dirty="0" err="1" smtClean="0">
              <a:solidFill>
                <a:schemeClr val="bg1"/>
              </a:solidFill>
            </a:rPr>
            <a:t>налого</a:t>
          </a:r>
          <a:r>
            <a:rPr lang="ru-RU" sz="1600" dirty="0" smtClean="0">
              <a:solidFill>
                <a:schemeClr val="bg1"/>
              </a:solidFill>
            </a:rPr>
            <a:t>-</a:t>
          </a:r>
        </a:p>
        <a:p xmlns:a="http://schemas.openxmlformats.org/drawingml/2006/main">
          <a:r>
            <a:rPr lang="ru-RU" sz="1600" dirty="0" smtClean="0">
              <a:solidFill>
                <a:schemeClr val="bg1"/>
              </a:solidFill>
            </a:rPr>
            <a:t>Облагаемой базы и контингента налога.</a:t>
          </a:r>
        </a:p>
        <a:p xmlns:a="http://schemas.openxmlformats.org/drawingml/2006/main">
          <a:r>
            <a:rPr lang="ru-RU" sz="1600" dirty="0" smtClean="0">
              <a:solidFill>
                <a:schemeClr val="bg1"/>
              </a:solidFill>
            </a:rPr>
            <a:t>В  2019 году незначительное снижение </a:t>
          </a:r>
        </a:p>
        <a:p xmlns:a="http://schemas.openxmlformats.org/drawingml/2006/main">
          <a:r>
            <a:rPr lang="ru-RU" sz="1600" dirty="0" smtClean="0">
              <a:solidFill>
                <a:schemeClr val="bg1"/>
              </a:solidFill>
            </a:rPr>
            <a:t>Связано с уменьшением норматива </a:t>
          </a:r>
        </a:p>
        <a:p xmlns:a="http://schemas.openxmlformats.org/drawingml/2006/main">
          <a:r>
            <a:rPr lang="ru-RU" sz="1600" dirty="0" smtClean="0">
              <a:solidFill>
                <a:schemeClr val="bg1"/>
              </a:solidFill>
            </a:rPr>
            <a:t>отчислений  НДФЛ в районный бюджет.</a:t>
          </a:r>
          <a:endParaRPr lang="ru-RU" sz="16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0.2562</cdr:x>
      <cdr:y>0.06329</cdr:y>
    </cdr:from>
    <cdr:to>
      <cdr:x>0.37293</cdr:x>
      <cdr:y>0.13924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2214578" y="357182"/>
          <a:ext cx="1009028" cy="4286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b="1" dirty="0" smtClean="0"/>
            <a:t>69 388,0</a:t>
          </a:r>
          <a:endParaRPr lang="ru-RU" b="1" dirty="0"/>
        </a:p>
      </cdr:txBody>
    </cdr:sp>
  </cdr:relSizeAnchor>
  <cdr:relSizeAnchor xmlns:cdr="http://schemas.openxmlformats.org/drawingml/2006/chartDrawing">
    <cdr:from>
      <cdr:x>0.38843</cdr:x>
      <cdr:y>0.07595</cdr:y>
    </cdr:from>
    <cdr:to>
      <cdr:x>0.47108</cdr:x>
      <cdr:y>0.12658</cdr:y>
    </cdr:to>
    <cdr:sp macro="" textlink="">
      <cdr:nvSpPr>
        <cdr:cNvPr id="29" name="TextBox 28"/>
        <cdr:cNvSpPr txBox="1"/>
      </cdr:nvSpPr>
      <cdr:spPr>
        <a:xfrm xmlns:a="http://schemas.openxmlformats.org/drawingml/2006/main">
          <a:off x="3357619" y="428631"/>
          <a:ext cx="71438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b="1" dirty="0" smtClean="0"/>
            <a:t>74313,2</a:t>
          </a:r>
        </a:p>
        <a:p xmlns:a="http://schemas.openxmlformats.org/drawingml/2006/main">
          <a:endParaRPr lang="ru-RU" sz="1600" b="1" dirty="0"/>
        </a:p>
      </cdr:txBody>
    </cdr:sp>
  </cdr:relSizeAnchor>
  <cdr:relSizeAnchor xmlns:cdr="http://schemas.openxmlformats.org/drawingml/2006/chartDrawing">
    <cdr:from>
      <cdr:x>0.17355</cdr:x>
      <cdr:y>0.63291</cdr:y>
    </cdr:from>
    <cdr:to>
      <cdr:x>0.28203</cdr:x>
      <cdr:y>0.6962</cdr:y>
    </cdr:to>
    <cdr:sp macro="" textlink="">
      <cdr:nvSpPr>
        <cdr:cNvPr id="30" name="TextBox 29"/>
        <cdr:cNvSpPr txBox="1"/>
      </cdr:nvSpPr>
      <cdr:spPr>
        <a:xfrm xmlns:a="http://schemas.openxmlformats.org/drawingml/2006/main">
          <a:off x="1500198" y="3571900"/>
          <a:ext cx="937701" cy="3571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b="1" dirty="0" smtClean="0"/>
            <a:t>7194,0</a:t>
          </a:r>
          <a:endParaRPr lang="ru-RU" b="1" dirty="0"/>
        </a:p>
      </cdr:txBody>
    </cdr:sp>
  </cdr:relSizeAnchor>
  <cdr:relSizeAnchor xmlns:cdr="http://schemas.openxmlformats.org/drawingml/2006/chartDrawing">
    <cdr:from>
      <cdr:x>0.28926</cdr:x>
      <cdr:y>0.65823</cdr:y>
    </cdr:from>
    <cdr:to>
      <cdr:x>0.33885</cdr:x>
      <cdr:y>0.70886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2500362" y="3714776"/>
          <a:ext cx="428695" cy="2857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b="1" dirty="0" smtClean="0"/>
            <a:t>7036,0</a:t>
          </a:r>
          <a:endParaRPr lang="ru-RU" b="1" dirty="0"/>
        </a:p>
      </cdr:txBody>
    </cdr:sp>
  </cdr:relSizeAnchor>
  <cdr:relSizeAnchor xmlns:cdr="http://schemas.openxmlformats.org/drawingml/2006/chartDrawing">
    <cdr:from>
      <cdr:x>0.41322</cdr:x>
      <cdr:y>0.67089</cdr:y>
    </cdr:from>
    <cdr:to>
      <cdr:x>0.46281</cdr:x>
      <cdr:y>0.72152</cdr:y>
    </cdr:to>
    <cdr:sp macro="" textlink="">
      <cdr:nvSpPr>
        <cdr:cNvPr id="32" name="TextBox 31"/>
        <cdr:cNvSpPr txBox="1"/>
      </cdr:nvSpPr>
      <cdr:spPr>
        <a:xfrm xmlns:a="http://schemas.openxmlformats.org/drawingml/2006/main">
          <a:off x="3571900" y="3786215"/>
          <a:ext cx="428660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b="1" dirty="0" smtClean="0"/>
            <a:t>7036</a:t>
          </a:r>
        </a:p>
        <a:p xmlns:a="http://schemas.openxmlformats.org/drawingml/2006/main">
          <a:endParaRPr lang="ru-RU" b="1" dirty="0"/>
        </a:p>
      </cdr:txBody>
    </cdr:sp>
  </cdr:relSizeAnchor>
  <cdr:relSizeAnchor xmlns:cdr="http://schemas.openxmlformats.org/drawingml/2006/chartDrawing">
    <cdr:from>
      <cdr:x>0.54545</cdr:x>
      <cdr:y>0.40507</cdr:y>
    </cdr:from>
    <cdr:to>
      <cdr:x>0.73388</cdr:x>
      <cdr:y>0.56709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714908" y="2286016"/>
          <a:ext cx="162878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0.54546</cdr:x>
      <cdr:y>0.32912</cdr:y>
    </cdr:from>
    <cdr:to>
      <cdr:x>1</cdr:x>
      <cdr:y>0.59494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4714940" y="1857388"/>
          <a:ext cx="3929058" cy="1500198"/>
        </a:xfrm>
        <a:prstGeom xmlns:a="http://schemas.openxmlformats.org/drawingml/2006/main" prst="rect">
          <a:avLst/>
        </a:prstGeom>
        <a:solidFill xmlns:a="http://schemas.openxmlformats.org/drawingml/2006/main">
          <a:srgbClr val="22E4BF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500" dirty="0" smtClean="0"/>
            <a:t>Прогноз поступлений акцизов на </a:t>
          </a:r>
          <a:r>
            <a:rPr lang="ru-RU" sz="1500" dirty="0" err="1" smtClean="0"/>
            <a:t>нефтепро</a:t>
          </a:r>
          <a:r>
            <a:rPr lang="ru-RU" sz="1500" dirty="0" smtClean="0"/>
            <a:t>-</a:t>
          </a:r>
        </a:p>
        <a:p xmlns:a="http://schemas.openxmlformats.org/drawingml/2006/main">
          <a:r>
            <a:rPr lang="ru-RU" sz="1500" dirty="0" err="1" smtClean="0"/>
            <a:t>дукты</a:t>
          </a:r>
          <a:r>
            <a:rPr lang="ru-RU" sz="1500" dirty="0" smtClean="0"/>
            <a:t> рассчитан исходя из сложившейся </a:t>
          </a:r>
        </a:p>
        <a:p xmlns:a="http://schemas.openxmlformats.org/drawingml/2006/main">
          <a:r>
            <a:rPr lang="ru-RU" sz="1500" dirty="0" smtClean="0"/>
            <a:t>динамики поступлений доходов от уплаты</a:t>
          </a:r>
        </a:p>
        <a:p xmlns:a="http://schemas.openxmlformats.org/drawingml/2006/main">
          <a:r>
            <a:rPr lang="ru-RU" sz="1500" dirty="0" smtClean="0"/>
            <a:t> акцизов на дизельное топливо, моторные </a:t>
          </a:r>
        </a:p>
        <a:p xmlns:a="http://schemas.openxmlformats.org/drawingml/2006/main">
          <a:r>
            <a:rPr lang="ru-RU" sz="1500" dirty="0" smtClean="0"/>
            <a:t>масла, автомобильный бензин и </a:t>
          </a:r>
          <a:r>
            <a:rPr lang="ru-RU" sz="1500" dirty="0" err="1" smtClean="0"/>
            <a:t>прямогон</a:t>
          </a:r>
          <a:r>
            <a:rPr lang="ru-RU" sz="1500" dirty="0" smtClean="0"/>
            <a:t>-</a:t>
          </a:r>
        </a:p>
        <a:p xmlns:a="http://schemas.openxmlformats.org/drawingml/2006/main">
          <a:r>
            <a:rPr lang="ru-RU" sz="1500" dirty="0" err="1" smtClean="0"/>
            <a:t>ный</a:t>
          </a:r>
          <a:r>
            <a:rPr lang="ru-RU" sz="1500" dirty="0" smtClean="0"/>
            <a:t> бензин</a:t>
          </a:r>
          <a:endParaRPr lang="ru-RU" sz="15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0.27093</cdr:x>
      <cdr:y>0.23288</cdr:y>
    </cdr:from>
    <cdr:to>
      <cdr:x>0.36125</cdr:x>
      <cdr:y>0.27397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2299323" y="1214458"/>
          <a:ext cx="766526" cy="2142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0.64407</cdr:x>
      <cdr:y>0.06329</cdr:y>
    </cdr:from>
    <cdr:to>
      <cdr:x>0.94915</cdr:x>
      <cdr:y>0.22532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5429288" y="357190"/>
          <a:ext cx="257176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0.53175</cdr:x>
      <cdr:y>0.07595</cdr:y>
    </cdr:from>
    <cdr:to>
      <cdr:x>1</cdr:x>
      <cdr:y>0.35443</cdr:y>
    </cdr:to>
    <cdr:sp macro="" textlink="">
      <cdr:nvSpPr>
        <cdr:cNvPr id="21" name="TextBox 20"/>
        <cdr:cNvSpPr txBox="1"/>
      </cdr:nvSpPr>
      <cdr:spPr>
        <a:xfrm xmlns:a="http://schemas.openxmlformats.org/drawingml/2006/main">
          <a:off x="4672420" y="428629"/>
          <a:ext cx="4114454" cy="1571636"/>
        </a:xfrm>
        <a:prstGeom xmlns:a="http://schemas.openxmlformats.org/drawingml/2006/main" prst="rect">
          <a:avLst/>
        </a:prstGeom>
        <a:solidFill xmlns:a="http://schemas.openxmlformats.org/drawingml/2006/main">
          <a:srgbClr val="3333FF"/>
        </a:solidFill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solidFill>
                <a:schemeClr val="bg1"/>
              </a:solidFill>
            </a:rPr>
            <a:t> Доходы от использования муниципального</a:t>
          </a:r>
        </a:p>
        <a:p xmlns:a="http://schemas.openxmlformats.org/drawingml/2006/main">
          <a:r>
            <a:rPr lang="ru-RU" sz="1600" dirty="0">
              <a:solidFill>
                <a:schemeClr val="bg1"/>
              </a:solidFill>
            </a:rPr>
            <a:t>и</a:t>
          </a:r>
          <a:r>
            <a:rPr lang="ru-RU" sz="1600" dirty="0" smtClean="0">
              <a:solidFill>
                <a:schemeClr val="bg1"/>
              </a:solidFill>
            </a:rPr>
            <a:t>мущества  прогнозируются на одном уровне </a:t>
          </a:r>
        </a:p>
        <a:p xmlns:a="http://schemas.openxmlformats.org/drawingml/2006/main">
          <a:r>
            <a:rPr lang="ru-RU" sz="1600" dirty="0" smtClean="0">
              <a:solidFill>
                <a:schemeClr val="bg1"/>
              </a:solidFill>
            </a:rPr>
            <a:t>Администраторами доходов на основании </a:t>
          </a:r>
        </a:p>
        <a:p xmlns:a="http://schemas.openxmlformats.org/drawingml/2006/main">
          <a:r>
            <a:rPr lang="ru-RU" sz="1600" dirty="0" smtClean="0">
              <a:solidFill>
                <a:schemeClr val="bg1"/>
              </a:solidFill>
            </a:rPr>
            <a:t>заключенных договоров аренды</a:t>
          </a:r>
          <a:endParaRPr lang="ru-RU" sz="16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0.53333</cdr:x>
      <cdr:y>0.51899</cdr:y>
    </cdr:from>
    <cdr:to>
      <cdr:x>1</cdr:x>
      <cdr:y>0.77216</cdr:y>
    </cdr:to>
    <cdr:sp macro="" textlink="">
      <cdr:nvSpPr>
        <cdr:cNvPr id="23" name="TextBox 22"/>
        <cdr:cNvSpPr txBox="1"/>
      </cdr:nvSpPr>
      <cdr:spPr>
        <a:xfrm xmlns:a="http://schemas.openxmlformats.org/drawingml/2006/main">
          <a:off x="4686304" y="2928961"/>
          <a:ext cx="4100570" cy="1428757"/>
        </a:xfrm>
        <a:prstGeom xmlns:a="http://schemas.openxmlformats.org/drawingml/2006/main" prst="rect">
          <a:avLst/>
        </a:prstGeom>
        <a:solidFill xmlns:a="http://schemas.openxmlformats.org/drawingml/2006/main">
          <a:srgbClr val="FF00FF"/>
        </a:solidFill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600" dirty="0" smtClean="0"/>
            <a:t>Рост прочих неналоговых доходов связан с </a:t>
          </a:r>
        </a:p>
        <a:p xmlns:a="http://schemas.openxmlformats.org/drawingml/2006/main">
          <a:r>
            <a:rPr lang="ru-RU" sz="1600" dirty="0" smtClean="0"/>
            <a:t>изменением законодательства в части  </a:t>
          </a:r>
        </a:p>
        <a:p xmlns:a="http://schemas.openxmlformats.org/drawingml/2006/main">
          <a:r>
            <a:rPr lang="ru-RU" sz="1600" dirty="0" smtClean="0"/>
            <a:t>размеров  штрафов, а также процентов </a:t>
          </a:r>
        </a:p>
        <a:p xmlns:a="http://schemas.openxmlformats.org/drawingml/2006/main">
          <a:r>
            <a:rPr lang="ru-RU" sz="1600" dirty="0" smtClean="0"/>
            <a:t>отчисления  платы  за негативное </a:t>
          </a:r>
        </a:p>
        <a:p xmlns:a="http://schemas.openxmlformats.org/drawingml/2006/main">
          <a:r>
            <a:rPr lang="ru-RU" sz="1600" dirty="0"/>
            <a:t>в</a:t>
          </a:r>
          <a:r>
            <a:rPr lang="ru-RU" sz="1600" dirty="0" smtClean="0"/>
            <a:t>оздействие на окружающую среду.  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0.14634</cdr:x>
      <cdr:y>0.05063</cdr:y>
    </cdr:from>
    <cdr:to>
      <cdr:x>0.23043</cdr:x>
      <cdr:y>0.10127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285883" y="285752"/>
          <a:ext cx="738875" cy="2857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8336</a:t>
          </a:r>
          <a:endParaRPr lang="ru-RU" sz="1600" b="1" dirty="0" smtClean="0"/>
        </a:p>
      </cdr:txBody>
    </cdr:sp>
  </cdr:relSizeAnchor>
  <cdr:relSizeAnchor xmlns:cdr="http://schemas.openxmlformats.org/drawingml/2006/chartDrawing">
    <cdr:from>
      <cdr:x>0.26271</cdr:x>
      <cdr:y>0.16456</cdr:y>
    </cdr:from>
    <cdr:to>
      <cdr:x>0.37119</cdr:x>
      <cdr:y>0.32658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214578" y="92869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  <cdr:relSizeAnchor xmlns:cdr="http://schemas.openxmlformats.org/drawingml/2006/chartDrawing">
    <cdr:from>
      <cdr:x>0.20339</cdr:x>
      <cdr:y>0.58228</cdr:y>
    </cdr:from>
    <cdr:to>
      <cdr:x>0.21186</cdr:x>
      <cdr:y>0.59038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714512" y="3286148"/>
          <a:ext cx="71438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0.19512</cdr:x>
      <cdr:y>0.54431</cdr:y>
    </cdr:from>
    <cdr:to>
      <cdr:x>0.27642</cdr:x>
      <cdr:y>0.6076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714512" y="3071834"/>
          <a:ext cx="714381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2 191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0.31707</cdr:x>
      <cdr:y>0.55696</cdr:y>
    </cdr:from>
    <cdr:to>
      <cdr:x>0.39837</cdr:x>
      <cdr:y>0.6076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2786082" y="3143272"/>
          <a:ext cx="714380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2 309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0.44715</cdr:x>
      <cdr:y>0.55696</cdr:y>
    </cdr:from>
    <cdr:to>
      <cdr:x>0.52846</cdr:x>
      <cdr:y>0.62026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3929090" y="3143272"/>
          <a:ext cx="714379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2 433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0.26016</cdr:x>
      <cdr:y>0.05063</cdr:y>
    </cdr:from>
    <cdr:to>
      <cdr:x>0.35772</cdr:x>
      <cdr:y>0.11392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2286017" y="285752"/>
          <a:ext cx="857256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5310</a:t>
          </a:r>
        </a:p>
      </cdr:txBody>
    </cdr:sp>
  </cdr:relSizeAnchor>
  <cdr:relSizeAnchor xmlns:cdr="http://schemas.openxmlformats.org/drawingml/2006/chartDrawing">
    <cdr:from>
      <cdr:x>0.39837</cdr:x>
      <cdr:y>0.02532</cdr:y>
    </cdr:from>
    <cdr:to>
      <cdr:x>0.50685</cdr:x>
      <cdr:y>0.10127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3500462" y="142876"/>
          <a:ext cx="953200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600" b="1" dirty="0" smtClean="0"/>
        </a:p>
      </cdr:txBody>
    </cdr:sp>
  </cdr:relSizeAnchor>
  <cdr:relSizeAnchor xmlns:cdr="http://schemas.openxmlformats.org/drawingml/2006/chartDrawing">
    <cdr:from>
      <cdr:x>0.39837</cdr:x>
      <cdr:y>0.06329</cdr:y>
    </cdr:from>
    <cdr:to>
      <cdr:x>0.50685</cdr:x>
      <cdr:y>0.13924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3500462" y="357190"/>
          <a:ext cx="953200" cy="4286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5310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0.62425</cdr:x>
      <cdr:y>0.45789</cdr:y>
    </cdr:from>
    <cdr:to>
      <cdr:x>0.85058</cdr:x>
      <cdr:y>0.69286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43140" y="1143007"/>
          <a:ext cx="776078" cy="5943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0.62375</cdr:x>
      <cdr:y>0.45589</cdr:y>
    </cdr:from>
    <cdr:to>
      <cdr:x>0.85058</cdr:x>
      <cdr:y>0.69286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43140" y="1143007"/>
          <a:ext cx="776078" cy="5943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0.6383</cdr:x>
      <cdr:y>0.42857</cdr:y>
    </cdr:from>
    <cdr:to>
      <cdr:x>0.86338</cdr:x>
      <cdr:y>0.69654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43140" y="642942"/>
          <a:ext cx="755721" cy="402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0.62475</cdr:x>
      <cdr:y>0.45589</cdr:y>
    </cdr:from>
    <cdr:to>
      <cdr:x>0.84983</cdr:x>
      <cdr:y>0.78086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43140" y="1143007"/>
          <a:ext cx="776078" cy="5943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0.15789</cdr:x>
      <cdr:y>0.29577</cdr:y>
    </cdr:from>
    <cdr:to>
      <cdr:x>0.28289</cdr:x>
      <cdr:y>0.36134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285845" y="1500198"/>
          <a:ext cx="1017992" cy="332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6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0.38393</cdr:x>
      <cdr:y>0.5082</cdr:y>
    </cdr:from>
    <cdr:to>
      <cdr:x>0.45536</cdr:x>
      <cdr:y>0.55738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071834" y="2214578"/>
          <a:ext cx="571504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0.27193</cdr:x>
      <cdr:y>0.23944</cdr:y>
    </cdr:from>
    <cdr:to>
      <cdr:x>0.388</cdr:x>
      <cdr:y>0.32141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214578" y="1214446"/>
          <a:ext cx="945266" cy="4157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6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0.40351</cdr:x>
      <cdr:y>0.16901</cdr:y>
    </cdr:from>
    <cdr:to>
      <cdr:x>0.52851</cdr:x>
      <cdr:y>0.25098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3286148" y="857256"/>
          <a:ext cx="1017992" cy="4157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6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0.60526</cdr:x>
      <cdr:y>0.12676</cdr:y>
    </cdr:from>
    <cdr:to>
      <cdr:x>0.73026</cdr:x>
      <cdr:y>0.1831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4929222" y="642942"/>
          <a:ext cx="1017992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 sz="1600" dirty="0">
            <a:solidFill>
              <a:sysClr val="windowText" lastClr="00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0B149-6DE4-4936-97B6-ADFE4C35C9FA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BCB8C-D770-4EF6-B28E-9B1623937A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09703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140E3-CFBB-4D37-99E6-F05B14B24287}" type="datetimeFigureOut">
              <a:rPr lang="zh-CN" altLang="en-US" smtClean="0"/>
              <a:pPr/>
              <a:t>2018/2/8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3BF42-7552-4C40-AADF-689048DE33D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352183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11836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94388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91114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7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6388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89871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4990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7436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6999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4828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5282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8171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98ED-53DA-4424-8AAC-480003141E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98ED-53DA-4424-8AAC-480003141E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98ED-53DA-4424-8AAC-480003141E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bgx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bgx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98ED-53DA-4424-8AAC-480003141E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98ED-53DA-4424-8AAC-480003141E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98ED-53DA-4424-8AAC-480003141E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98ED-53DA-4424-8AAC-480003141E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98ED-53DA-4424-8AAC-480003141E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98ED-53DA-4424-8AAC-480003141E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98ED-53DA-4424-8AAC-480003141E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98ED-53DA-4424-8AAC-480003141E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798ED-53DA-4424-8AAC-480003141E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6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2143116"/>
            <a:ext cx="8358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4000" b="1" cap="all" dirty="0" err="1" smtClean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B85808"/>
                    </a:gs>
                    <a:gs pos="26000">
                      <a:schemeClr val="accent6">
                        <a:lumMod val="75000"/>
                      </a:schemeClr>
                    </a:gs>
                    <a:gs pos="77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БюдЖет</a:t>
            </a:r>
            <a:r>
              <a:rPr lang="ru-RU" altLang="zh-CN" sz="4000" b="1" cap="all" dirty="0" smtClean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B85808"/>
                    </a:gs>
                    <a:gs pos="26000">
                      <a:schemeClr val="accent6">
                        <a:lumMod val="75000"/>
                      </a:schemeClr>
                    </a:gs>
                    <a:gs pos="77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для граждан</a:t>
            </a:r>
            <a:endParaRPr lang="zh-CN" altLang="en-US" sz="4000" b="1" cap="all" dirty="0">
              <a:ln w="90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rgbClr val="B85808"/>
                  </a:gs>
                  <a:gs pos="26000">
                    <a:schemeClr val="accent6">
                      <a:lumMod val="75000"/>
                    </a:schemeClr>
                  </a:gs>
                  <a:gs pos="77000">
                    <a:schemeClr val="accent6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4143380"/>
            <a:ext cx="67866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2400" b="1" dirty="0" smtClean="0">
                <a:latin typeface="Times New Roman" pitchFamily="18" charset="0"/>
                <a:cs typeface="Times New Roman" pitchFamily="18" charset="0"/>
              </a:rPr>
              <a:t>По решению районного Совета народных депутатов </a:t>
            </a:r>
          </a:p>
          <a:p>
            <a:pPr algn="ctr"/>
            <a:r>
              <a:rPr lang="ru-RU" altLang="zh-CN" sz="2400" b="1" dirty="0" smtClean="0">
                <a:latin typeface="Times New Roman" pitchFamily="18" charset="0"/>
                <a:cs typeface="Times New Roman" pitchFamily="18" charset="0"/>
              </a:rPr>
              <a:t>«Об утверждении бюджета Завитинского района за 2017 год и плановый период 2018-2019 годов»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00034" y="0"/>
            <a:ext cx="8501122" cy="10001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-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02" y="5929330"/>
            <a:ext cx="8643998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Сбалансированность бюджета по доходам,  расходам и источникам — основополагающее требование, предъявляемое к органам, составляющим и утверждающим бюджет. </a:t>
            </a:r>
            <a:endParaRPr lang="ru-RU" sz="1600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29586" y="1357298"/>
            <a:ext cx="1000132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(тыс.руб.)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918388484"/>
              </p:ext>
            </p:extLst>
          </p:nvPr>
        </p:nvGraphicFramePr>
        <p:xfrm>
          <a:off x="357158" y="1142984"/>
          <a:ext cx="8643998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"/>
          <p:cNvSpPr txBox="1"/>
          <p:nvPr/>
        </p:nvSpPr>
        <p:spPr>
          <a:xfrm>
            <a:off x="4714876" y="3857628"/>
            <a:ext cx="928694" cy="71438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/>
              <a:t>Всего доходов –</a:t>
            </a:r>
          </a:p>
          <a:p>
            <a:r>
              <a:rPr lang="ru-RU" sz="1200" b="1" dirty="0" smtClean="0"/>
              <a:t>348495,8</a:t>
            </a:r>
            <a:endParaRPr lang="ru-RU" sz="1200" b="1" dirty="0"/>
          </a:p>
        </p:txBody>
      </p:sp>
      <p:sp>
        <p:nvSpPr>
          <p:cNvPr id="15" name="TextBox 1"/>
          <p:cNvSpPr txBox="1"/>
          <p:nvPr/>
        </p:nvSpPr>
        <p:spPr>
          <a:xfrm>
            <a:off x="6500826" y="3929066"/>
            <a:ext cx="857256" cy="10001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/>
              <a:t>Всего доходов -</a:t>
            </a:r>
          </a:p>
          <a:p>
            <a:r>
              <a:rPr lang="ru-RU" sz="1200" b="1" dirty="0" smtClean="0"/>
              <a:t>352221,8</a:t>
            </a:r>
            <a:endParaRPr lang="ru-RU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357166"/>
            <a:ext cx="2630096" cy="494404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Налоговые и неналоговые доходы - 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89616,1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числе: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НДФЛ –  66247,5 тыс.руб.;</a:t>
            </a:r>
          </a:p>
          <a:p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Налоги на товары (услуги) -3665,4 тыс. руб.;</a:t>
            </a:r>
          </a:p>
          <a:p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Налоги на совокупный 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 – 7194,0 тыс.руб.;</a:t>
            </a:r>
          </a:p>
          <a:p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Государственная пошлина – 1900,0  тыс.руб.;</a:t>
            </a:r>
          </a:p>
          <a:p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от использования имущества –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8336,0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  <a:p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Прочие неналоговые доходы –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273,2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поступления- 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259083,8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72198" y="357166"/>
            <a:ext cx="2928958" cy="494404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Оплата труда и начисления на выплаты по оплате труда –  114013,5 тыс.руб.</a:t>
            </a:r>
          </a:p>
          <a:p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Оплата работ и услуг –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12830,0 тыс.руб.</a:t>
            </a:r>
          </a:p>
          <a:p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Обслуживание государственного  (муниципального) долга – 1360,5 тыс.руб.</a:t>
            </a:r>
          </a:p>
          <a:p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Безвозмездные перечисления организациям – 159842,3 тыс.руб.</a:t>
            </a:r>
          </a:p>
          <a:p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Безвозмездные перечисления бюджетам – 13458,7 тыс.руб.</a:t>
            </a:r>
          </a:p>
          <a:p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Социальное обеспечение – 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33807,6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Прочие расходы –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15729,9 тыс.руб.</a:t>
            </a:r>
          </a:p>
          <a:p>
            <a:endParaRPr lang="ru-R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57686" y="3857629"/>
            <a:ext cx="121444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33 885,3</a:t>
            </a:r>
            <a:endParaRPr lang="ru-RU" sz="24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5715016"/>
            <a:ext cx="4032448" cy="92869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Погашение бюджетных</a:t>
            </a:r>
          </a:p>
          <a:p>
            <a:r>
              <a:rPr lang="ru-RU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кредитов от других бюджетов </a:t>
            </a:r>
          </a:p>
          <a:p>
            <a:r>
              <a:rPr lang="ru-RU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бюджетной системы, </a:t>
            </a:r>
          </a:p>
          <a:p>
            <a:r>
              <a:rPr lang="ru-RU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36096" y="5715016"/>
            <a:ext cx="3168352" cy="92869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Иные источники </a:t>
            </a:r>
          </a:p>
          <a:p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внутреннего финансирования, </a:t>
            </a:r>
          </a:p>
          <a:p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(изменение остатков)тыс. руб.                                                         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635896" y="5733256"/>
            <a:ext cx="100811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/>
              <a:t>-11000,0</a:t>
            </a:r>
            <a:endParaRPr lang="ru-RU" sz="15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452320" y="5805264"/>
            <a:ext cx="857256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/>
              <a:t>1616,9</a:t>
            </a:r>
            <a:endParaRPr lang="ru-RU" sz="1500" dirty="0"/>
          </a:p>
        </p:txBody>
      </p:sp>
      <p:pic>
        <p:nvPicPr>
          <p:cNvPr id="16" name="Рисунок 15" descr="http://zarabotay-dengy.ru/wp-content/uploads/2014/05/24434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357166"/>
            <a:ext cx="3214710" cy="4944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2643174" y="2857497"/>
            <a:ext cx="178595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Доходы </a:t>
            </a:r>
          </a:p>
          <a:p>
            <a:pPr algn="ctr"/>
            <a:r>
              <a:rPr lang="ru-RU" sz="20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346852,1 тыс.руб.</a:t>
            </a:r>
            <a:endParaRPr lang="ru-RU" sz="20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43438" y="1285860"/>
            <a:ext cx="157163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  </a:t>
            </a:r>
          </a:p>
          <a:p>
            <a:pPr algn="ctr"/>
            <a:r>
              <a:rPr lang="ru-RU" sz="20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348469,0 тыс.руб.</a:t>
            </a:r>
            <a:endParaRPr lang="ru-RU" sz="20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071538" y="0"/>
            <a:ext cx="6929486" cy="5714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Основные характеристики бюджета Завитинского района на 2017 год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57488" y="4643446"/>
            <a:ext cx="2714644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5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Дефицит </a:t>
            </a:r>
          </a:p>
          <a:p>
            <a:r>
              <a:rPr lang="ru-RU" sz="15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- 1 616,9 тыс.руб</a:t>
            </a:r>
            <a:r>
              <a:rPr lang="ru-RU" sz="15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15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流程图: 库存数据 17"/>
          <p:cNvSpPr/>
          <p:nvPr/>
        </p:nvSpPr>
        <p:spPr>
          <a:xfrm>
            <a:off x="571472" y="1785926"/>
            <a:ext cx="2786082" cy="928694"/>
          </a:xfrm>
          <a:prstGeom prst="flowChartOnlineStorage">
            <a:avLst/>
          </a:prstGeom>
          <a:solidFill>
            <a:schemeClr val="tx2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НАЛОГОВЫЕ ДОХОДЫ </a:t>
            </a:r>
            <a:endParaRPr lang="zh-CN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流程图: 库存数据 18"/>
          <p:cNvSpPr/>
          <p:nvPr/>
        </p:nvSpPr>
        <p:spPr>
          <a:xfrm>
            <a:off x="3286116" y="1785926"/>
            <a:ext cx="3071834" cy="928694"/>
          </a:xfrm>
          <a:prstGeom prst="flowChartOnlineStorag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НЕНАЛОГОВЫЕ ДОХОДЫ </a:t>
            </a:r>
            <a:endParaRPr lang="zh-CN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流程图: 库存数据 19"/>
          <p:cNvSpPr/>
          <p:nvPr/>
        </p:nvSpPr>
        <p:spPr>
          <a:xfrm>
            <a:off x="6000760" y="1785926"/>
            <a:ext cx="3143240" cy="928694"/>
          </a:xfrm>
          <a:prstGeom prst="flowChartOnlineStorag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/>
              <a:t>БЕЗВОЗМЕЗДНЫЕ ПОСТУПЛЕНИЯ </a:t>
            </a:r>
            <a:endParaRPr lang="zh-CN" alt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0"/>
            <a:ext cx="792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Доходы бюджета</a:t>
            </a:r>
            <a:endParaRPr lang="zh-CN" altLang="en-US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24E9B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线形标注 2 15"/>
          <p:cNvSpPr/>
          <p:nvPr/>
        </p:nvSpPr>
        <p:spPr>
          <a:xfrm>
            <a:off x="4214810" y="857232"/>
            <a:ext cx="4714908" cy="785818"/>
          </a:xfrm>
          <a:prstGeom prst="borderCallout2">
            <a:avLst>
              <a:gd name="adj1" fmla="val 18750"/>
              <a:gd name="adj2" fmla="val -8333"/>
              <a:gd name="adj3" fmla="val 20169"/>
              <a:gd name="adj4" fmla="val -34978"/>
              <a:gd name="adj5" fmla="val 112500"/>
              <a:gd name="adj6" fmla="val -46667"/>
            </a:avLst>
          </a:prstGeom>
          <a:ln w="127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Доходы бюджета - безвозмездные и безвозвратные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поступления денежных средств в бюджет.</a:t>
            </a:r>
            <a:endParaRPr lang="en-US" altLang="zh-CN" b="1" dirty="0" smtClean="0">
              <a:latin typeface="Times New Roman" pitchFamily="18" charset="0"/>
              <a:ea typeface="Arial Unicode MS" pitchFamily="34" charset="-122"/>
              <a:cs typeface="Times New Roman" pitchFamily="18" charset="0"/>
            </a:endParaRPr>
          </a:p>
        </p:txBody>
      </p:sp>
      <p:sp>
        <p:nvSpPr>
          <p:cNvPr id="25" name="双大括号 24"/>
          <p:cNvSpPr/>
          <p:nvPr/>
        </p:nvSpPr>
        <p:spPr>
          <a:xfrm>
            <a:off x="1000100" y="4929198"/>
            <a:ext cx="4786346" cy="642942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流程图: 库存数据 17"/>
          <p:cNvSpPr/>
          <p:nvPr/>
        </p:nvSpPr>
        <p:spPr>
          <a:xfrm>
            <a:off x="357158" y="2786058"/>
            <a:ext cx="3000396" cy="3929090"/>
          </a:xfrm>
          <a:prstGeom prst="flowChartOnlineStorag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 налогов, установленных Налоговым кодексом Российской Федерации, например: </a:t>
            </a:r>
          </a:p>
          <a:p>
            <a:pPr>
              <a:buFont typeface="Wingdings" pitchFamily="2" charset="2"/>
              <a:buChar char="ü"/>
            </a:pPr>
            <a:r>
              <a:rPr lang="ru-RU" sz="14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 на доходы физических лиц;</a:t>
            </a:r>
          </a:p>
          <a:p>
            <a:pPr>
              <a:buFont typeface="Wingdings" pitchFamily="2" charset="2"/>
              <a:buChar char="ü"/>
            </a:pPr>
            <a:r>
              <a:rPr lang="ru-RU" sz="14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налоги на совокупный доход; </a:t>
            </a:r>
          </a:p>
          <a:p>
            <a:pPr>
              <a:buFont typeface="Wingdings" pitchFamily="2" charset="2"/>
              <a:buChar char="ü"/>
            </a:pPr>
            <a:r>
              <a:rPr lang="ru-RU" sz="14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другие. </a:t>
            </a:r>
          </a:p>
        </p:txBody>
      </p:sp>
      <p:sp>
        <p:nvSpPr>
          <p:cNvPr id="11" name="流程图: 库存数据 18"/>
          <p:cNvSpPr/>
          <p:nvPr/>
        </p:nvSpPr>
        <p:spPr>
          <a:xfrm>
            <a:off x="3000364" y="2786058"/>
            <a:ext cx="3500462" cy="3929090"/>
          </a:xfrm>
          <a:prstGeom prst="flowChartOnlineStorage">
            <a:avLst/>
          </a:prstGeom>
          <a:solidFill>
            <a:srgbClr val="8FCA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 пошлин и сборов, установленных законодательством РФ, а также штрафов за нарушение законодательства, например: 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от использования муниципального имущества; 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плата за негативное воздействие на окружающую среду; 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Штрафы, санкции, возмещение ущерба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2" name="流程图: 库存数据 19"/>
          <p:cNvSpPr/>
          <p:nvPr/>
        </p:nvSpPr>
        <p:spPr>
          <a:xfrm>
            <a:off x="6072198" y="2786058"/>
            <a:ext cx="2928958" cy="3929090"/>
          </a:xfrm>
          <a:prstGeom prst="flowChartOnlineStorage">
            <a:avLst/>
          </a:prstGeom>
          <a:solidFill>
            <a:srgbClr val="2FEAD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Поступления от других бюджетов (межбюджетные трансферты), безвозмездные поступления от организаций, граждан (кроме налоговых и неналоговых доходов). </a:t>
            </a:r>
            <a:endParaRPr lang="zh-CN" altLang="en-US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324416"/>
            <a:ext cx="8229600" cy="3682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Доходы районного бюджета на 2017 год</a:t>
            </a:r>
            <a:endParaRPr kumimoji="0" lang="ru-RU" sz="28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071546"/>
            <a:ext cx="2143140" cy="914400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Налоговые       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79006,9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43306" y="1071546"/>
            <a:ext cx="2143140" cy="914400"/>
          </a:xfrm>
          <a:prstGeom prst="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Неналоговые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10609,2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388" y="1071546"/>
            <a:ext cx="2357454" cy="914400"/>
          </a:xfrm>
          <a:prstGeom prst="rect">
            <a:avLst/>
          </a:prstGeom>
          <a:solidFill>
            <a:srgbClr val="00B0F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          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259083,8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087636872"/>
              </p:ext>
            </p:extLst>
          </p:nvPr>
        </p:nvGraphicFramePr>
        <p:xfrm>
          <a:off x="0" y="2357430"/>
          <a:ext cx="8892480" cy="4500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00034" y="2000240"/>
            <a:ext cx="8286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Структура доходов районного бюджета в 2017 г.</a:t>
            </a:r>
            <a:endParaRPr lang="ru-RU" sz="16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авая фигурная скобка 8"/>
          <p:cNvSpPr/>
          <p:nvPr/>
        </p:nvSpPr>
        <p:spPr>
          <a:xfrm rot="16200000">
            <a:off x="4572000" y="-3071858"/>
            <a:ext cx="214314" cy="7929618"/>
          </a:xfrm>
          <a:prstGeom prst="rightBrace">
            <a:avLst/>
          </a:prstGeom>
          <a:ln w="19050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143768" y="5214950"/>
            <a:ext cx="1714512" cy="142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Доходы районного бюджета на душу населения </a:t>
            </a:r>
          </a:p>
          <a:p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23,6 тыс.руб./чел</a:t>
            </a:r>
            <a:endParaRPr lang="ru-RU" sz="1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0"/>
            <a:ext cx="9144000" cy="8572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 поступления налогов на доходы физических лиц, налогов на совокупный доход и акцизов в районный бюджет (тыс.руб.)</a:t>
            </a:r>
            <a:endParaRPr lang="ru-RU" sz="2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8927272"/>
              </p:ext>
            </p:extLst>
          </p:nvPr>
        </p:nvGraphicFramePr>
        <p:xfrm>
          <a:off x="214282" y="857232"/>
          <a:ext cx="8643998" cy="5643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28728" y="1285860"/>
            <a:ext cx="7143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66247,5</a:t>
            </a:r>
            <a:endParaRPr lang="ru-RU" sz="11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71472" y="142852"/>
            <a:ext cx="8215370" cy="6429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Прогноз поступлений доходов от использования муниципального имущества,  прочих неналоговых доходов (тыс.руб.)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1589153"/>
              </p:ext>
            </p:extLst>
          </p:nvPr>
        </p:nvGraphicFramePr>
        <p:xfrm>
          <a:off x="142844" y="928670"/>
          <a:ext cx="8786874" cy="5643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"/>
            <a:ext cx="7786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районного бюджета на 2017 год,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основные направления расходования средств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1669583"/>
              </p:ext>
            </p:extLst>
          </p:nvPr>
        </p:nvGraphicFramePr>
        <p:xfrm>
          <a:off x="500034" y="1071546"/>
          <a:ext cx="8501122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7715272" y="785794"/>
            <a:ext cx="1071570" cy="2143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34" y="5929330"/>
            <a:ext cx="8429684" cy="7143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 районного бюджета на душу населения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2017 год 23,8 тыс.руб./чел.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7504" y="260648"/>
            <a:ext cx="8856984" cy="47840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/>
              <a:t>Муниципальные программы района на 2017 -2019 годы (тыс.руб.)</a:t>
            </a:r>
            <a:endParaRPr lang="ru-RU" sz="22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280184"/>
              </p:ext>
            </p:extLst>
          </p:nvPr>
        </p:nvGraphicFramePr>
        <p:xfrm>
          <a:off x="142844" y="836713"/>
          <a:ext cx="8858312" cy="5544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524"/>
                <a:gridCol w="6186747"/>
                <a:gridCol w="795248"/>
                <a:gridCol w="798703"/>
                <a:gridCol w="726090"/>
              </a:tblGrid>
              <a:tr h="28803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22E4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 района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22E4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22E4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22E4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>
                    <a:solidFill>
                      <a:srgbClr val="22E4BF"/>
                    </a:solidFill>
                  </a:tcPr>
                </a:tc>
              </a:tr>
              <a:tr h="24480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образования в Завитинском районе на 2015 – 2020 годы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242894,3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241745,9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241793,6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3981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</a:t>
                      </a:r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и сохранение культуры и искусства в Завитинском районе на 2015 – 2020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11436,7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11436,7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11436,7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98457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</a:t>
                      </a:r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Повышение эффективности деятельности органов местного самоуправления Завитинского района на 2015 – 2020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24015,1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24015,1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24015,1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161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4</a:t>
                      </a:r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агропромышленного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комплекса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в Завитинском районе на 2015  - 2020 годы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9764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</a:t>
                      </a:r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физической культуры и спорта в Завитинском районе на 2015 – 2020 годы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949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6</a:t>
                      </a:r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жильем молодых семей в Завитинском районе на 2015 – 2020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160,0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150,0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1129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7</a:t>
                      </a:r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транспортного сообщения на территории Завитинского района на 2015-2020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750,0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730,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740,0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96887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8</a:t>
                      </a:r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Модернизация жилищно-коммунального комплекса,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нергосбережение и повышение энергетической эффективности в Завитинском районе на 2015 – 2020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11199,9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10949,9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10979,9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96887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9</a:t>
                      </a:r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субъектов малого и среднего предпринимательства в Завитинском районе на 2015 -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10,0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10,0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10,0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96887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10</a:t>
                      </a:r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Профилактика правонарушений, терроризма и экстремизма в Завитинском районе на 2015-2020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05959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11</a:t>
                      </a:r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Эффективное управление в Завитинском районе на 2015 – 20120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890,0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390,0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390,0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12</a:t>
                      </a:r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экологической безопасности и охрана окружающей среды в Завитинском районе на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2015 – 2020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3"/>
          <p:cNvSpPr txBox="1">
            <a:spLocks/>
          </p:cNvSpPr>
          <p:nvPr/>
        </p:nvSpPr>
        <p:spPr>
          <a:xfrm>
            <a:off x="428625" y="0"/>
            <a:ext cx="8229600" cy="79533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Муниципальная программа «Развитие образования Завитинского района на 2015-2020 годы»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Текст 4"/>
          <p:cNvSpPr txBox="1">
            <a:spLocks/>
          </p:cNvSpPr>
          <p:nvPr/>
        </p:nvSpPr>
        <p:spPr>
          <a:xfrm>
            <a:off x="857225" y="714375"/>
            <a:ext cx="8072464" cy="785799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Цель муниципальной программы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обеспечение доступности качественного образования, соответствующего инновационному развитию экономики, современным требованиям общества.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Содержимое 8"/>
          <p:cNvGraphicFramePr>
            <a:graphicFrameLocks noGrp="1"/>
          </p:cNvGraphicFramePr>
          <p:nvPr/>
        </p:nvGraphicFramePr>
        <p:xfrm>
          <a:off x="142844" y="2428868"/>
          <a:ext cx="3500438" cy="1571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Содержимое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6743128"/>
              </p:ext>
            </p:extLst>
          </p:nvPr>
        </p:nvGraphicFramePr>
        <p:xfrm>
          <a:off x="1643042" y="5072074"/>
          <a:ext cx="5357850" cy="1500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7" name="Содержимое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1943798"/>
              </p:ext>
            </p:extLst>
          </p:nvPr>
        </p:nvGraphicFramePr>
        <p:xfrm>
          <a:off x="5429256" y="3857628"/>
          <a:ext cx="3214687" cy="1500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8" name="Содержимое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2696103"/>
              </p:ext>
            </p:extLst>
          </p:nvPr>
        </p:nvGraphicFramePr>
        <p:xfrm>
          <a:off x="785786" y="3714752"/>
          <a:ext cx="3143247" cy="1571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Заголовок 3"/>
          <p:cNvSpPr txBox="1">
            <a:spLocks/>
          </p:cNvSpPr>
          <p:nvPr/>
        </p:nvSpPr>
        <p:spPr>
          <a:xfrm>
            <a:off x="428596" y="2071678"/>
            <a:ext cx="8229600" cy="438150"/>
          </a:xfrm>
          <a:prstGeom prst="rect">
            <a:avLst/>
          </a:prstGeom>
        </p:spPr>
        <p:txBody>
          <a:bodyPr lIns="0" rIns="0" bIns="0" anchor="b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endParaRPr lang="ru-RU" sz="2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" name="Прямоугольник 19"/>
          <p:cNvSpPr>
            <a:spLocks noChangeArrowheads="1"/>
          </p:cNvSpPr>
          <p:nvPr/>
        </p:nvSpPr>
        <p:spPr bwMode="auto">
          <a:xfrm>
            <a:off x="928662" y="1357298"/>
            <a:ext cx="742955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Расходы на образование в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Завитинском районе на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период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2017-2019 годов: 2017 год 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235494,6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.;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2018 год – 238823,1 тыс.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руб.;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2019 год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240864,6 тыс. руб.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Расходы на защиту прав детей, на отдых, оздоровление и социальную поддержку: 2017 год 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30505,3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тыс. руб.; 2018 год – 27853 тыс. руб.; 2019 год – 27900,7 тыс. руб.</a:t>
            </a:r>
          </a:p>
          <a:p>
            <a:endParaRPr lang="ru-RU" sz="1400" b="1" dirty="0">
              <a:latin typeface="Constantia" pitchFamily="18" charset="0"/>
            </a:endParaRPr>
          </a:p>
        </p:txBody>
      </p:sp>
      <p:pic>
        <p:nvPicPr>
          <p:cNvPr id="1026" name="Picture 2" descr="C:\Users\Пользователь\Documents\фото)\images (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4414" y="2500306"/>
            <a:ext cx="6929486" cy="1071570"/>
          </a:xfrm>
          <a:prstGeom prst="rect">
            <a:avLst/>
          </a:prstGeom>
          <a:solidFill>
            <a:srgbClr val="99FF66"/>
          </a:solidFill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71438" y="142875"/>
            <a:ext cx="892968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Муниципальная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Завитинского района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«Развитие образования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Завитинском районе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2015-2020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годы »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-------------------------------------------------------------------------------------------------------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Образование в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Завитинском районе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системе образования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Завитинского района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действует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14 образовательных учреждений, которые финансируются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из бюджета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Завитинского района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3108" y="2285992"/>
            <a:ext cx="2143140" cy="10001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дошкольных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учреждения и 4 группы дошкольного образования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8" descr="http://im2-tub-ru.yandex.net/i?id=a9bb1102916d03d7af110f1eaf712e10-49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86000"/>
            <a:ext cx="16287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6500826" y="2285992"/>
            <a:ext cx="2143140" cy="10001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общеобразовательных организаций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00562" y="4000504"/>
            <a:ext cx="2143140" cy="121444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учреждения дополнительного образования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Пользователь\Documents\фото)\P11700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85993"/>
            <a:ext cx="1643073" cy="1000132"/>
          </a:xfrm>
          <a:prstGeom prst="rect">
            <a:avLst/>
          </a:prstGeom>
          <a:noFill/>
        </p:spPr>
      </p:pic>
      <p:pic>
        <p:nvPicPr>
          <p:cNvPr id="3077" name="Picture 5" descr="C:\Users\Пользователь\Documents\фото)\379712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285992"/>
            <a:ext cx="1643074" cy="1000132"/>
          </a:xfrm>
          <a:prstGeom prst="rect">
            <a:avLst/>
          </a:prstGeom>
          <a:noFill/>
        </p:spPr>
      </p:pic>
      <p:pic>
        <p:nvPicPr>
          <p:cNvPr id="1026" name="Picture 2" descr="C:\Users\Пользователь\Documents\фото)\IMG_0117-300x2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4000504"/>
            <a:ext cx="1643074" cy="1232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1428736"/>
            <a:ext cx="8429684" cy="41434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«Бюджет для граждан» - информационный сборник, который знакомит население района с основными положениями главного финансового документа, а именно решением «</a:t>
            </a:r>
            <a:r>
              <a:rPr lang="ru-RU" altLang="zh-CN" sz="2000" dirty="0" smtClean="0">
                <a:latin typeface="Times New Roman" pitchFamily="18" charset="0"/>
                <a:cs typeface="Times New Roman" pitchFamily="18" charset="0"/>
              </a:rPr>
              <a:t>Об утверждении бюджета Завитинского района</a:t>
            </a:r>
            <a:r>
              <a:rPr lang="ru-RU" altLang="zh-CN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2017 год и плановый период 2018 и 2019 годов», с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озданный специально для того, чтобы каждый житель Завитинского района был осведомлен, как формируется и расходуется районный бюджет, сколько в бюджет поступает средств и на какие направления они расходуются.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14414" y="142852"/>
            <a:ext cx="7429552" cy="6429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такое «Бюджет для граждан»?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6"/>
          <p:cNvSpPr txBox="1">
            <a:spLocks/>
          </p:cNvSpPr>
          <p:nvPr/>
        </p:nvSpPr>
        <p:spPr>
          <a:xfrm>
            <a:off x="457200" y="142852"/>
            <a:ext cx="8186766" cy="571504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Государственная программа «Развитие и сохранение культуры и искусства  в Завитинском районе на 2015-2020 годы»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5"/>
          <p:cNvSpPr txBox="1">
            <a:spLocks/>
          </p:cNvSpPr>
          <p:nvPr/>
        </p:nvSpPr>
        <p:spPr>
          <a:xfrm>
            <a:off x="142844" y="3857628"/>
            <a:ext cx="4352956" cy="278608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13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Содержимое 8"/>
          <p:cNvSpPr txBox="1">
            <a:spLocks/>
          </p:cNvSpPr>
          <p:nvPr/>
        </p:nvSpPr>
        <p:spPr>
          <a:xfrm>
            <a:off x="4648200" y="4143380"/>
            <a:ext cx="4352956" cy="257176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714356"/>
            <a:ext cx="871543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Цель программы</a:t>
            </a:r>
            <a:r>
              <a:rPr lang="ru-RU" sz="1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smtClean="0"/>
              <a:t>создание условий для дальнейшего развития культуры и искусства в Завитинском районе, сохранения национально-культурных традиций для формирования духовно-нравственных ориентиров граждан.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en-US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428868"/>
            <a:ext cx="8136904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Расходы на культуру и искусство в Завитинском районе:</a:t>
            </a:r>
          </a:p>
          <a:p>
            <a:pPr algn="ctr">
              <a:buNone/>
            </a:pPr>
            <a:endParaRPr lang="ru-RU" sz="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   2017 год – 11436,7 тыс.рублей</a:t>
            </a:r>
          </a:p>
          <a:p>
            <a:pPr algn="ctr">
              <a:buNone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 2018 год – 11436,7 тыс.рублей  </a:t>
            </a:r>
          </a:p>
          <a:p>
            <a:pPr algn="ctr">
              <a:buNone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2019 год – 11436,7 тыс.рублей</a:t>
            </a:r>
          </a:p>
          <a:p>
            <a:pPr algn="ctr">
              <a:buNone/>
            </a:pPr>
            <a:endParaRPr lang="ru-RU" sz="1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Пользователь\Documents\фото)\2-------------------------------------------------,--------------------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643050"/>
            <a:ext cx="1571636" cy="1000132"/>
          </a:xfrm>
          <a:prstGeom prst="rect">
            <a:avLst/>
          </a:prstGeom>
          <a:noFill/>
        </p:spPr>
      </p:pic>
      <p:pic>
        <p:nvPicPr>
          <p:cNvPr id="2051" name="Picture 3" descr="C:\Users\Пользователь\Documents\фото)\-------------,----------------------------------------------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643050"/>
            <a:ext cx="2520280" cy="1713942"/>
          </a:xfrm>
          <a:prstGeom prst="rect">
            <a:avLst/>
          </a:prstGeom>
          <a:noFill/>
        </p:spPr>
      </p:pic>
      <p:pic>
        <p:nvPicPr>
          <p:cNvPr id="7" name="Picture 2" descr="C:\Users\Пользователь\Documents\фото)\P1450858-300x2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1571612"/>
            <a:ext cx="1500198" cy="11251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28662" y="142852"/>
            <a:ext cx="8072494" cy="57150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 w="1905"/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itchFamily="18" charset="0"/>
              </a:rPr>
              <a:t>Муниципальная программа «Модернизация жилищно-коммунального комплекса,</a:t>
            </a:r>
            <a:r>
              <a:rPr kumimoji="0" lang="ru-RU" b="0" i="0" u="none" strike="noStrike" kern="1200" cap="none" spc="0" normalizeH="0" noProof="0" dirty="0" smtClean="0">
                <a:ln w="1905"/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itchFamily="18" charset="0"/>
              </a:rPr>
              <a:t> э</a:t>
            </a:r>
            <a:r>
              <a:rPr kumimoji="0" lang="ru-RU" b="0" i="0" u="none" strike="noStrike" kern="1200" cap="none" spc="0" normalizeH="0" baseline="0" noProof="0" dirty="0" smtClean="0">
                <a:ln w="1905"/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itchFamily="18" charset="0"/>
              </a:rPr>
              <a:t>нергосбережение и повышение энергетической эффективности в </a:t>
            </a:r>
            <a:r>
              <a:rPr lang="ru-RU" noProof="0" dirty="0" smtClean="0">
                <a:ln w="1905"/>
                <a:ea typeface="+mj-ea"/>
                <a:cs typeface="Times New Roman" pitchFamily="18" charset="0"/>
              </a:rPr>
              <a:t>Завитинском </a:t>
            </a:r>
            <a:r>
              <a:rPr kumimoji="0" lang="ru-RU" b="0" i="0" u="none" strike="noStrike" kern="1200" cap="none" spc="0" normalizeH="0" baseline="0" noProof="0" dirty="0" smtClean="0">
                <a:ln w="1905"/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itchFamily="18" charset="0"/>
              </a:rPr>
              <a:t>районе на 2015 - 2020 годы»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gray">
          <a:xfrm>
            <a:off x="357158" y="857232"/>
            <a:ext cx="192882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Цели программы: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gray">
          <a:xfrm>
            <a:off x="428596" y="1142984"/>
            <a:ext cx="8215370" cy="1454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ru-RU" sz="1200" dirty="0" smtClean="0"/>
              <a:t>обеспечение условий стабильного экономического роста Завитинского района, комфортности проживания населения на доступном уровне, на основе снижения энергоемкости, повышения энергоэффективности потребления топливо - энергетических ресурсов в жилом фонде, зданиях бюджетной сферы и населением; </a:t>
            </a:r>
          </a:p>
          <a:p>
            <a:pPr algn="just">
              <a:buFontTx/>
              <a:buChar char="-"/>
            </a:pPr>
            <a:r>
              <a:rPr lang="ru-RU" sz="1200" dirty="0" smtClean="0"/>
              <a:t>  повышение энергетической эффективности при производстве, передаче и потреблении энергетических ресурсов;</a:t>
            </a:r>
          </a:p>
          <a:p>
            <a:pPr algn="just">
              <a:buFontTx/>
              <a:buChar char="-"/>
            </a:pPr>
            <a:r>
              <a:rPr lang="ru-RU" sz="1200" dirty="0" smtClean="0"/>
              <a:t> создание условий для перевода экономики и бюджетной сферы муниципального образования на энергосберегающий путь развития.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sz="1100" b="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28926" y="3000372"/>
            <a:ext cx="2928958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Расходы</a:t>
            </a:r>
            <a:r>
              <a:rPr lang="ru-RU" sz="165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16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на реализацию муниципальной программы (тыс. руб.):</a:t>
            </a:r>
          </a:p>
          <a:p>
            <a:pPr algn="ctr"/>
            <a:r>
              <a:rPr lang="ru-RU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2017 год –11199,9,0</a:t>
            </a:r>
          </a:p>
          <a:p>
            <a:pPr algn="ctr"/>
            <a:r>
              <a:rPr lang="ru-RU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2018 год –10949,9</a:t>
            </a:r>
          </a:p>
          <a:p>
            <a:pPr algn="ctr"/>
            <a:r>
              <a:rPr lang="ru-RU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20179 год –10979,9</a:t>
            </a:r>
            <a:endParaRPr lang="ru-RU" sz="15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pic>
        <p:nvPicPr>
          <p:cNvPr id="11265" name="Picture 1" descr="C:\Users\Пользователь\Documents\фото)\ПОВЕРКА ВИС.Т, МАГИКА, ТЭМ, SA - 94М, КМ-52 тел 8 495 64227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2857496"/>
            <a:ext cx="2143140" cy="1476372"/>
          </a:xfrm>
          <a:prstGeom prst="rect">
            <a:avLst/>
          </a:prstGeom>
          <a:noFill/>
        </p:spPr>
      </p:pic>
      <p:pic>
        <p:nvPicPr>
          <p:cNvPr id="11266" name="Picture 2" descr="C:\Users\Пользователь\Documents\фото)\скачанные файл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000372"/>
            <a:ext cx="2371725" cy="1495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AutoShape 8" descr="data:image/jpeg;base64,/9j/4AAQSkZJRgABAQAAAQABAAD/2wCEAAkGBxQSEhUUEhQWFBQXFxcYFxgUFxwXFRkcGBcYGBgXFhgdHCggGBolGxoUITEhJSkrLi4uFx8zODMsNygtLisBCgoKDg0OGxAQGy4kICYtOCwsMiwsLC0vNy8sLDQsLSwvLCwsLCwsLCwsLCwsLDQsLCwsLCwsLC0sLC0sLCwsLP/AABEIAPsAyQMBEQACEQEDEQH/xAAbAAEAAgMBAQAAAAAAAAAAAAAABQYBBAcDAv/EAFAQAAIAAwQFBQoKCAQFBQAAAAECAAMRBBIhMQUGQVFhEyIycXMHFkJSU4GRk7LSIzQ1YnKhsbPC0RQzY4KSoqPBF0NEVBUkJYPTw+Hj8PH/xAAbAQABBQEBAAAAAAAAAAAAAAAAAQMEBQYCB//EAEARAAECAwIKBwcCBgMBAQAAAAEAAgMEESExBRJBUWFxgZGx0RQyMzShwfAGExUiUnKSU+EWQqKywvFigtIjQ//aAAwDAQACEQMRAD8AsWvWtdrs9seXJm3ECoQLiNmtSaspOcV8xHiNiUBWvwRguUjyoiRGVNTlIy6CoHv8t/l/6cv3IZ6TFz+AVl8DkP0/6nc07/Lf5f8Apy/cg6TFz+AR8Dkf0/6nc07/AG3+X/py/cg6TFz+AR8Dkf0/F3NZGv1v8sD/ANuX7sHSoudJ8Ckfo8TzWe/+3+VX1aflB0qLnR8CkfoO8807/wC3+VX1aflB0qLnR8CkfoO8807/AO3+VX1aflB0qLnR8CkfoO8807/7f5VfVp+UHSoudHwKR+g7zzTv/t/lV9Wn5QdKi50fApH6DvPNO/8At/lV9Wn5QdKi50fApH6DvPNO/wDt/lV9Wn5QdKi50fApH6DvPNO/+3+VX1aflB0qLnR8CkfoO8807/7f5VfVp+UHSoudHwKR+jxPNO/+3+WX1aflB0qLnR8Ckfo8TzTv/t/lh6tPdg6VFzo+BSP0eJ5rHf8AW/yw9XL92DpUXPwS/ApH6PE807/bf5cerl+7B0qLn4I+ByP0eLuax3+W/wAv/Tl+5B0mLn4I+ByP6fi7mnf5b/L/ANOX7kHSYufwCPgch+n/AFO5p3+W/wAv/Tl+5B0mLn8Aj4HIfp/1O5rB17t/+4/pyvcg6TFz+AS/A5D9P+p3NfPf1pD/AHJ9VK/8cJ0mLn8ByS/BJD9P+p3/AKWO/i3/AO5Pq5XuQdJi5+CPgsh+n4u5rd0HrlbntMhHtBZXnSlYFJeKs6hhUJUYE5R3DmIheATl0KPN4IkmS8R7YdCGki114FmVdki0WEXF+6d8oP8AQl+zFVNdqVvsAdxbrPFVWIyuUgQkCEgQkCEgQkCEgQkCEgQvNFmBXmkVlLMKEjOXRUarfM52ezbhiHSGkho61K69WniqNuFfdTT4Ubq1oDmsF+jTky2XekNq8rlXi6zCsuYBSS0y4Cc5nMdqr8wXc9uzDEuANGM09YCuq0ePBURwoYs5DhQepU1Of5SbNFl+XVf7Q0r1IEJAhIEJAhIEJAhIEJAhIEKT1Z+OWbt5XtrDkLrt1qJP91i/aeC7/F0vM1xfunfKD/Ql/ZFVN9qVvsAdxbrKqsRlcpAhIEJAhIEJAhIEJAhIEJAhWHU4fBTe2b7uVEec6zft8ysVPd6i/d5BfJ1Tl8p0jyGfI0wr4t7yW255q0whemuxbvmz+evT52pvpEb3XuMb5M3lX6dHlYmuQokinlh91Ngk736vMJyQ73C1n+0qAh9bVIEJAhIEJAhIEJAhIEJAhIEKT1X+OWbt5XtiHIXaN1qJhDukX7TwXf4ul5muM91D5Qbs5f4oqpvtFvfZ/uQ+4+SqcRldJAhIEJAhIEJAhIEJAhY0fZmmTeTacsst+rrKvBtpWt8Ucbtoy2gOPLWsxg0nPb43XcFnp6cnpaJSrcU9U4p3H5r+N4zCZ71Zv+4X1B/8sRulw/oP5fsofxeczt/E/wDpTGg9GGzoyl75Zy5IW6MVVaUqfF37Yjx4wiuBApQUzqve90R7nvvJqaWLZ/TZfK8lfXlbt65XnU30jj3b8THpZdVcYwrTKtXTuizaFRQ/JlHvg3bw6LLSlR42/ZHcCMIRJIrUUzZa+ScY98N7YjLwaituQjzUT3qzP9wvqf8A5YkdLh/Qd/7Kf8XnM7fxP/pQtus7S5vJrOWZd/WES7oX5lb5q/DZ9USWlrmYxbSt1vjddxU2QnJ2ZiXtxRecXwFt/BZhtaBIEJAhIEJAhIEJAhIEKT1X+OWbt5XtiHIXaN1qJhDukX7TwXf4ul5muM91D5Qbs5f4oqpvtFvfZ/uQ+4+SqcRldJAhIELDtQEnIAn0QoFTRcRHiGwvNwFdy9Vss4gESJtDiMB70BLB/MPWxVXxuWzO3fuvOcjoVEyW6XiQCwFCQCaYHcDCgAglpBonoGFYEaIIbQanOMwrn0JHKskgQviagYENlnnSlMQQdhGddkdNJBqE1HhQ4sMsiD5cvPRRW7Vm1TZkgNNxxIRzgZi7HK7CfrpXCsQppjGRKN2jMc3q65YY4uMQw1FbDnGf1fevbT1pmS5DPJW84pxujwnu5vdGN0ZxzLsY+IA80HqzRXOkPo30GemWmZUai3b981rynK3udez5S9v+qmFKYRZYzsbFpopk1U9Z71q+gynRMT+TrY2Wv1Vz+GSlLFetBWibMkI05brmvCorzXK+ASKG7srFZMNY2IQw1HqyuWmdZMesm2mSq1tabVNlyC0rAVo7jEy02uBt2Cvg1rQ0hyVYx8SjtgznN6vuXTQ0uaHmjSbTmHrdeqpKQKAFy9PGpO0nOsTHEk1K3UGEyFDDIYoBd69VX1HKcSBCSUdy3Jy3e6aMVAoDQNTE7iPTHRAaAXECqrY+FYEGIYbgai+g0Vz6V9zLNOUEmRNAAJJoMAMSelCAsJoHD1sTJw3LDI7d+681aoB34wEUNFbMcHNDhltWYRdJAhIEKT1X+OWbt5XtiHIXaN1qJhDukX7TwXf4ul5muM91D5Qbs5f4oqpvtFvfZ/uQ+4+SqcRldJAhIELwtrgI1doIG8kigAG0ncIchAl41qJPxGMln4xpVpA1kXLodlFEQHxV+wRUv6xWLFygNdTRZDHBRMNTsFZbAVOypIGO+JkkK44F9PMKXIRGw5qG55oLbTpaRxUFDy2iQIXxYpslph/SCwlIejybtyh40Ujkxu8I8M3XMe1lWUqdIs8b+Gu7MYUnIkZxgsY7EF5xXW+HV46r7X30Wbx39TN9yIHQ4uYbxzVTiRPod+LuS39H6Qlz1LSmvAG6aqVIIANKMAciPTDMSE6GaOXNcnGzitEatyeW5XGlb3JYcnfrXlKb9tMq40rD3S34mLlurlpm9W0sXWM/E93U4ta0yV9bK23re0jpCXIUNNYqCboorMSaE0ooJyB9EMw4Toho1c1ycLeC0O+izeO/qZvuQ/0OLo3jmusV/wBDvxdyVUtc2SswCzljKbJTLdeTO4FlA5M7PFyypScGPc2r6Yw0i3xv4677fBU5FhOEGI12LkOK6zRddw1XYE5b12ovbtvm3xxiOxcali0AmIRimFjDGGTL++xekcp5TupWVo7YfcyoZnP5NX+RWMwj3yLrH9oU3pL9TN7N/ZMRYfXbrHFQn9UqiSOiv0R9kWT+sda3cv2TNQ4LE+cqCrEKOP8AbfA1jnGjQkjzEKAzHiuAGn1avSEToNRUJCJVJ6r/AByzdvK9sQ5C7RutRMId0i/aeC7/ABdLzNcZ7qHyg3Zy/wAUVU32i3vs/wByH3HyVTiMrpIVISAKlbGj9Gzp9Cg5OWf8yYDiN6JgW6zQbRWEe+HD61pzDzP+9ioJrDY6suK/8jdsF520GtWfReg5Ug3gC8zyj4vxu4UQcFAiHFmHxLLhmF377VRxHviOx4hJOc+WQbFJRHXKwygihFQcwcj1wosQq9b9V16VmIlnyZxknqGcv93D5piYybrZFFdOX99u9SZadjy1kM1GY3bMo2WaFAzpby2uTUKNsrirUzKMMGH17wIk2EYzTUerwtJJ4ShTJxbnZj5HLx0LEcqxSBCsWpv6ub27fdyojznWb9vmVip3vcX7vIKROl5PLchfHKbtlc7t7K/TG7nTGGfcRMT3lLPVurSotfWSuaufQozXPoSO2/8ARmw/J3v+3zClSPe4X3f4lV+H1tUgQpfVuxy5qz1mIHW+howyNzMHMHiMYbmIjmYhaaWHisfhUAzbtnBfNu1bmS8ZDcoviTDSYPoPk3U1D86Bkyx9jxQ5xdtGTZuTkrhaPBsf87f6t+XbbpWzqWpAtF5WU8sMHBU4SZQyPEHHKOZ2nyUNbMmsqHNRmxph8RlxIv8AtAU3pIfAzezf2TESH126xxUd3VKpmidFT5yrReSSg580G8cB0JeBPW1B1xZRokOG41NTmHmeVdiu34ZIhtZAbcAKnVkGXbTapq26ElSLLaGUFpnITgZj85/1bVAwoo4KAIjw5h8SKwGwYwsF1/jtVHMvdEa58QkmhtOrw2KviJBvK30PqN1DgkIu1J6r/HLN28r2xDkLtG61Ewh3SL9p4Lv8XS8zXGe6h8oN2cv8UVU32i3vs/3IfcfJVOIyul8vkeox0zrDWmZjsX/aeCu2j5gWzymYhVEpCSxoALgxJOUV0QExSBnPFYRpAYCcyhNK610Vv0Zb9ATyj1EvAHor0n68BxMS4Un8wEU00C/bkHFSocpHiw3RGijQCanQK2C88NKslneqKTmVBPnAiC4UJCji5Resek5kjkjLCtecqQ9QCAjNgR0TUZ0PVEiWhMiY2NkGTXROQoT40VsNlKmt+gE+S+9GaflTiENZcw+A+BP0GyfzY7wISLLPYMYWjOPPMkiw3wXYkUYp05dRuKj9cOlI65n2LDkp1X7OKnYJ743UeCg4fWuSBC+7DpV0lzZUqqs00lphHRUy5Y5m9zQ8BnjlHcSE0lr322XbTfo4rLOkYkzOxQLG41p2CwafAeC1/wBHW7dphnma1rW9ezvVxvZ1xgx3Y2N6/wBLQdDg+59xi/Lm89em+q97bpR3STKm1Zlm1WZ4y8lMHP3OKjgc8MRCshNGM9lll20XaOCzzJGJLT0IG1uMaH/qbDp435wPmG1qkgQtrRek2s7MQnKI5BYA0cEClVrzW2YGnXshIkNsVoBNCN3reqDCWDY0SIY0K2tLLjZmNx8Fa9HaTlTwTKatOkpwdfpKcREGJBfDPzDlvWfuJabCLwbDuW5DSVIEL4nTVRSzsFUYksaAcSTlHTWlxoAkJAFSqvpnWATUeVIWqurI01wQtGBU8mubHiaDbjE6DL+7cHvNotoPM3DxKmQMGx5ptgxWnKfIXnwCiRDptWyaMUAJCJVJ6sfHLN28r2xDkLtG61Ewh3WL9p4Lv0XS8zXGu6h8oN2cv8UVU32i3vs/3IfcfJVOIyulhhhHTTQgriK3HY5oygjeF5OWcojs091ACSwKgXQACssYDZz2yrnHYsqWjFGU/v5DcqESslg8AxzjvyDk3JrO9Tli1ZaYK2k3VP8AlIcTweYPsX+IxGfNNZ2dpznyHPcoU3hONMAtHytOTKdZ5byrUqgAAZDAeaIBNVXrU0noyXPCiZe5pvC6xUg0IzHAmHIUZ0OuLl2oBIIc0kEZRYo6ZqnZmFGEwjcZr/nD4norTUU3BdRIkSI3Fe9xGklbM/QMp0RHMxglbpMxrwqKEXq1Iw2mG2zL2kkAW32DguGYzCC0kEZivDvWkftfWv8AnHfTImjcE/0mP+o78inetI/a+tf84OmRNG4I6TH/AFHfkU71pH7X1r/nB0yJo3BHSY/6jvyKd60j9r61/wA4OmRMw3BHSY/6jvyKd60j9r61/wA4OmRMw3BHSY/6jvyKd60jfN9a/wCcHTImYbgjpMf9R35FO9eRvm+tf84TpkTMNwR0mP8AqO/Ip3ryN831r/nB0yJo3BHSY/6jvyKLqtIDK4M0MvRYTXBHnrlwhemxKFtlDoCZil0UgvcSRnJU0ooN/E5xFKF52qZdR2GaqzCuWAJhWCrgEhNBVc/m2h57LyhafNIvLLUYLhmqDBR89v4otw0MBDflbcT++XUNyu4cKSk2tiRjjPIqBfubcNZ3qRtGgJgkTpk57hWVMZZcs1NVRiL8z0YL6TDTJhnvGtYK1IFTryDnuUKewrMRmOxfkFDdftPLeVpCFN610PqN1BIRdqT1X+OWbt5XtiHIXaN1qJhDukX7TwXf4ul5muM91D4+3ZS/xRVTfaLe+z/ch9x8lU4jK6WHyMdNtcE1HJEJxGY8FcdAWRJciXcUKWRGY+ExKgksxxY9cQJiI50Q1NxsWDbaKm835196U0vKs61mtQ0JCjnO1M7qjEjjlCQoD4po0ct6Umi3Jb3gCNoB9IrDRFDRKFq6T0pLs4UzWIDG6tFZiTQmlFBOQMOQoL4pIbk0gcUVtoATqFeC0O+uzeM/qZvuQ90KLo3jmlxX/Q78Xck767N4z+pm+5B0KLo3jmjFf9DvxdyTvrs3jP6mb7kHQoujeOaMV/0O/F3JO+uzeM/qZvuQdCi6N45oxX/Q78Xck767N4z+pm+5B0KLo3jmjFf9DvxdyTvrs3jP6mb7kHQoujeOaMV/0O/F3JO+uzeM/qZvuQdCi6N45oxX/Q78Xck767N4z+pm+5B0KLo3jmjFf9DvxdyTvrs3jP6mb7kHQoujeOaMV/0O/F3JO+uzeM/qZvuQdCi6N45oxX/Q78Xck767N4z+pm+5B0KLo3jmjFf9DvxdyW/o3Scu0BmlMSFa6aqykGgalGAORHphmLBfCIDsu3gkrbSlNYpxW1NlhlKnIgg9RFDDYNDUIIqvDR+j5chbkpAg20zPFicWPEx3EiviGrzVIGgXLQ1nt8tJE2WzDlJkqYqIMXJZSoNBiFqRzjgIelYbnRGuAsBFTkvSOY6IDDYKkiwBVYRLN637AQ0A5khF0pPVf45Zu3le2Ichdo3WomEO6RftPBd/i6Xma4z3Ufj7dlL/ABRVTfabFvfZ/uQ+4+SqcRldLDR03rBNRxWE8DMeC3f+OzjKRJY5FVRVLNRppooBujFUHE3jwEcGBDDy4/Ma7OZ8FmZTA8aI0GMcQf1chtrqWjY9HvaLwkqWvVDTphN3dUuamYRuFcqVEPOiCGQYhpS4Dlk2+KdjTcpAhOgyrakggnJaKWuvdss0hdAkpdVRuAHoFIpyamqphYFXNdv9N2rfczImyVz9XmFJku9Q9v8AaVBxIWoSBCQISBCQISBCVgSFwBoTavlpqghSyhmpdUsAxrgKDPHYcjHQY4ioFigxsJy8J+IXW6F9Ryp9UgQkCFO6k5Wjth9zKiPO/wAmr/IrLzneomsf2hWObMCqWOQBJ6gKmIQFTQKMTRVG3axTZopJ+Bl+MaGaRvAxWWOup6osGSzGdb5jmycz4bVaSuCYkYB8U4jb9NOA8diiJcpzLmTZKF1VWd5rk3WurU881M1qDZUbyIkmmMGxDTIANOi4erFIiYSlZOGWyjcY5Tk2uvds3he0NG9aFhq0E5khF0pPVf45Zu3le2Ichdo3WomEO6RftPBd/i6Xma4z3UD/ANQbs5f4oqpvtFvfZ/uQ+4+SqcRldLDGghQKmi4iPxGF2YV3Kd0Pq6jIkyeeVLKrBKUlCoqAV8M4+FhhkIYizJaS2HZpy/ts3rFzE7Gmh/8AQ2Zhdtz7dysgFBhgB6IhJhZBgQqzrt/pu1b7mZE2Sufq8wpEl3qHt/tKg4kLUJAhIEJAhZphXYMycAOsnAQAVTMaYhQRWI4BaVotV4FLOVmTjkAVYADFmqeYxAGVSca0wiQyFi/NEsHrb60qhwhhQRW+7lya5Tcq/Nt08Mb0yYGBIIvsKEYEUBwicIcOlgG5Z4udW0rVeYWJYkliakk4k7674cAAFAkVm0LapkxWMyhFcH5qljheWgpeOINab6nKldMQ2NIxdyv8DzUcvxDUt30zalIRGWnSBCntSejaO2H3MqI87/Jq/wAisvOd6iax/aFP2qXeR1GbKyivEERDYaOBUYioooLRmqqKFNoblmAHNpSUKfM8P96vACJcWcJJ92Kcd+TYnosxGjNDYjrBZQWCzRl2qS0+P+UtHYTfu2hmX7ZmscVFjdm7UeCpoicbyvQIXUbqHBZhF2pPVf45Zu3le2Ichdo3WomEO6RftPBd/i6Xma4z3UPlBuzl/iiqm+0W99n+5D7j5KpxGV0vl8j1GOmdYa0zMdi/7TwViTWGVKkykWs2YJcuqJkvMXpvknVnwMRjKvc8uNgqbTryDLw0rES0GJHo2E2p8BrNw4qu6b0hNnKwmvQMCFky6hSaGi+NNPDL5sTJdjGOGILryfVB6tVrFwZCl4DnzL6uoaAWCtLNLjXZoV+sq0RAcCFX7BFQ7rFVAuVe12/03at9zMiZJXP1eYUmS71D2/2lQcSFqF9yZV40BphuJxqABh118xgUeYj+6AIFdtLhete16Ws8qtDyjCuC0fgMaiXvO0gnhDzJeI7JTXZ+6oI+FRdjY111gs0335qLYksj4qTdYVlkYjHIEHGuzMUIIPBpwLbDt9erFZwZp7oDYrDUfzV/bNtstOVeVq0Us9QGagDVDUIINKFcVoK4bfBEOQ4roRqAoGE2CYxSRQjSLtGXwWnpLQsmXKYjwFJvVcPeAwDXgFarUFAMjhvh2FMRHPGnV/tVb4UuINlccbj5qqxYKvSBCmNW7RRyhYBWyQjpOaAXW8E5bedQChNKRpplW1At8vW69TZGO6FFFH4oN+XwVgiuW5rVIEqntSejaO2H3MqI87/Jq/yKy853qJrH9oVkiCo6h9J6xS5RKJ8LMGaocFPz3yXqxPCJUOVc4YzrBp8hl4aU5BgxI7sWE2p8BrNw46FVtK6SeYK2hwE2S0qEwBOI6U0034YVoInQoYbZCFuc38h6tVw3B8tKs95OOB0ZN17uGhI4WhaQQCEhEqlNVvjtm7aX7QhyD2jdah4Q7pF+08F36LpeaLjPdQ+UG7OX+KKqb7Rb32f7kPuPkqnEZXSGFFa2Ll+LinGupbqyrY0VoabOUXFEmVsZlxI/Zy/7tTqMJFjMYfmOM7NzPJZyLhdrW+7lG0Gcim5vPcrTozQ0qRigq5FDMfnOeFdg4Cg4RCix3xLDdmF3rWqZxc92O8knOb/WgWKQhhCrOu3+m7VvuZkTpK5+rzCkSXeoe3+0qDiQtQvoWnkwWJoq85tvRqcjt2Di0KG4xxQq7CXumQTEeLaUFpy+qqi9QoN2dOEXKxKsuiNIpMuSqFXoFUZq1BsOwnEmuGJNYr48Bwq+tnr1ZuV9g3CjILRCe2zOPP1vW3bNIy1PwkwFhhQHlH6sKgdRIhpkF7rhZuU6JhSUgAthNrqs/dRNv00rqyrLreHSe6D10AND+8Ylw5dzSCXevWhZ+PMsiCjIYbvrxULEpQ0gQpjVyct5kZVJIqrFQTzQSy4jIrU9a8cIs004uMCp+DjCMYNitqDYrCxqSTmSSfPFetqxgY0NFwWIF2p7Uno2jth9zKiPO/yav8isvOd5iax/aFO28fBTKZ3HpT6JiJD641qK64qm6H0FOmIou8hLoMXXnnAdCXs24tTqMWUaPDa4knGOi7aeW9W5wsWQmwpduLQXkb6DzO5Tds0PKkWW0FFq5kTQXfnTD8G3hbBwFBwiMyO+JGYDdjCwXXqmmCXNc95JNDab7vWhVwRJN5W/hdRuocEhF2pXVT47Zu2l+0Idg9o3WoeEe6RftPBd9i5Xmi4z3UPlBuzl/iiqm+0W99n+5D7j5KpxGV0sPkY6Z1hrTUx2L/tPBXSwz1SzSndgiiVLqzEADmDMmK97S6KQ0VNTxWDaQGAnMoPSutTXW/RlyBPKTQQuA8BMC3WaDriVCk24w94dg8zyrsUxkjMRIbogGK0Ampy0FbBfvoNas1mYlFJzKgnzgRBcKEhRRcq9rqCf0agJPKtgM/1MzfFjgyC+M9zGCpI8wUCcgycRseMaNFamhN4IF2kqE5J/Jt/L70W3wec+jxHNTP4uwT+r/S7kvmZZWYFWkswIGFQBgysK0bLm5YR03BM601DPEas6hzvtHgiZa1hjUFan5XclVNMqBPcABQLooAAAQig4DAVIJ88LBriCt/7qti4uOcW7Itv9HuybvKCQ12sxZmDzKk0HNLOFu0orKo241rDWNV9aYwyUuG+g2gkpaWX0UOIkppIEJAhIEKwasygVcql5w2dAWCstMK5ZNiMedDL4EaO/EhCtlaVpcf3Cly01JS1Yk4aDIbb9moqa5J/Jv/L70J8HnPo8RzVv/F2Cf1f6Xck5J/Jv/L70Hwec+jxHNH8XYJ/V/pdyU5qUCBaKgg8sMDn+plRUYTgvgvax4oQPMqGZuFNvdHgmrSbDdcAMukKyRWpV5Wm0JLUvMYIozZiAB5zHTWOcaNFSkJAFSqvpjWAzkeVJWiOrI0yYCKhhQ8mmeROLU6jE+FLiG4OebRbQeZ5KdL4LjzItGK05TfsHOm1RYhwrYNFAAkIlUrqn8ds3bS/ah2D2jdah4R7pF+08F32LleaLjHdPP/UH7OX9hiqm+1W+wB3EayqpEZXKGFaaEFcRGY7HNzgjeF4qGdkQl7RMVQEUY3QBQELgssUwvGnEmHK2EijQbz+951DcqIQZLB1Mc47952C5us71P2HVgtjaWw8lLJp1O+bdS0HExFfNhvZi3OfIc/BV81hGPM1aflbmGXWfIUGtWdVoKDIZRBvUFQWtHTsvav8AcTY0Psz3zYVR+0XcXaxxC1yaRvYj8RhdQmgrZfsWAhM948MqBU0tu2rwtFtSX+sdU4MwBwJGTUOYMVMDDkvEaXEEW2ChJIoDWyoF+fIryZ9nZqC8MBDrKk1AArktNTuWjb7LLm2d7hUBxfv1uqSKEOx6wKnYKjDKK+JAlhKmPDNuMb77zVgGo1AF5oVZwZma6aIEUWYuS67r10kU0Xa6ZpCcrXcb8wVvzKUD5UzxYjEXyAWw3VMKG0iuQZBm5asit3Gq04cXKQISBCwxhULoOhNECz36MWvUzFOjXjxMWeCZeLjiO8ChZZQ/VQ01imq1Z3DU7CiQzAZXGD7f+tRXbXWpWL5ZlIEL31W6Vq7dfuJMee+0nfdgXons/wBxbt4qZtcwrLdhmqsRXKoBMULBVwGlXTjQVXP+Vee6lr9onUBCjEJUbFwWUMxeNK7zFuWhgIFGt4+ZV5D6FJNa9/zxCAc5FcwubrNulSVq1dcWedMnPQrKmMsuUcAQhIvvm2IGAoOuGWTLfeNawXkWnXkGTx2KunsJTEdjrcUUNg8zfuoNa0Fyjo3lbGF1G6gswi7Upqv8cs3byvbEOQu0brUTCHdIv2ngu/RdLzNcY7p/yg/Zy/sMVU32q32AO4t1lVSIyuVh8j1R03rBNRyRCcRmPBXLQNmSXIl3FC3kRmoMWJUEsxzJO8xXzD3OiHGOVYNg+WqxpbTUmzj4RqtQkIgvTCBtujIcTQcYWDLvin5RZnNy6rkFpvszZ9S35T3lB3gH0isMkUNEC1QetHTsvav9xNjQ+zPfNhVJ7RdxdrHELXY//cssc9gwxO6sazDTqSb7rbLdeTTmyVvWW9n2Y8/Dv2U8a5M6oOsxPL4ggXJdK1xBUMSCc8WOMZmVpibSt1Pmsw71co42higQsbgNQtcKnGtOv7TvMP4oxsalqiVNKLyhUiQISBCyBXIVOwDM8BAlVqXVSnJsHqQVMwHEGhBYJQYbQK1zzG150lMmE14FcbNeK3E6MpupmyqvGFJYRnw3GmLlyGl4Gmtgz+CtIjUsYGNDBcBTcsVFiGI8vN5Nd6zHabSBKvfVbpWrtx9xJjz32k77sC9D9n+4t28VOTEDAqcQQQeoihigBoahXRtXlYrFLkoElIqKNiinnO88THUSI6IcZxqUjWhooFGaz6RlpJmyi1ZsyU6qi4tzlIBI8Fa7TQQ/KwnF7X0sBFTqKDDdFrDhiriLh6sGtVcRLN63zAQ0A5lmEXSldVB/ztm7aX7Qh2D2jdah4R7pF+08F3yLleaLjHdO+UH+hL9mKqa7UrfYA7i3WVVYjK5WHyPVHTesE1HBMJwGY8Fttpqc0pEX4BVRVJqDNN1QDj0UGByqeIjn3MMPJ6xJ2cz6vWblcDxHNDpg4gGTLtNw8di1LDot54IkrRXrenPW6ail4E86aeOXzocfFEMgxDaMg9UHqxdx56WhQnQJRtaggnJaKVre4+GlX+Sl1VXOgA9ApFS41NVTCwKE1o6dl7V/uJsaD2Z75sKpPaLuLtY4ha8b5zWuBa4VBXnzHuYQ5poRmUNrLo5pspVTpBw1MhjUMeHSvE7l4ARmJzB7JNrXsqRUgnLbTFGymKNJzlbOQwxEn4rmxjbQU/638a6hoVb03oJpADCrpQVNMQdtRsB2bsjsJZiwokFwbFFCbs2qucZd4sUyXmoUy0uhGtL8+umY5N169tM6v8hKDhixqA+V0VwqMKgXqDEmt4ZQjoURjGPdc8VGjKAdJFuSlDekgzUOLEiQ23sNDpyEjUbNygo5UhIELKsQQQaEGoIzBGRHGAithSroGr+lBPl40DrgwG/YQNxx9BGyLvBk2XD3DzaLjnHMXHOKHOsphmQ92738MfKb9B5HjZmUpFuqFIEJAlXvqt0rV24+4kx577Sd92Beh+z/AHFu3ipudMCqWOSgk9QFTFABU0V0TRVC36wzZo5nwEvOtQZpHE9GWOqp4iLFkuxht+Y+HMq2lcEuiN95HOK2/TTSbh47FFyrM5lTJkmXzFV5jTHJCtdUsSCedNJpnl86JBLccNiG0mlB6oPVicjYUgSkMsk2A0y5N97uGlesNG9aNhq0E5khF0pXVT47Zu2l+0Idg9o3WoeEe6RftPBd9i5Xmi4v3TflB/oS/Ziqmu1K32AO4t1niqrEZXKwxhWipAXER+IxzswJ3BT+hdXpZRJs74VmVWCkUlLUAiieERhi1csKRHjTLgSxlmTTv5LEx5qNNWxTZmFg3ZdtVYiacAPRENNIDXKBCgtaOnZe1f7ibGh9me+bCqP2i7i7WOIXhHoC88WIEqMd/wCX17IYmfc+6d76mLlr63Za3KRKe+980QK42Snq7PkpeqnbdN8vNEpKciaq5PhLQ3mB8EKAWBzqoPCMrOTD4wxjYG9VubIK5ybswBoMpO1kZJsvXK53WOfKaZhl03nIBV4RSkgQkCFu6HmTRNXkOmcKGlCMzWuzCu/DDGOXODBj1pS2ov8AWTjYgsDxiEVByFdDswa6L5BagqVqATvAJNP/AGEaeQZGbCrGdUm3JYMgqBbp8Fh8JRIDo2LAZigWZbTnobtHjmXrE1V6QJVsarZ2rtx9xJjz32k77sC9D9n+4t28VMWqVeR1yvKy+kERQtNHAq6IqKKG0ZqvLlhTOPLOKUvCksUp0U2nDNqndSJUWcc6uJ8o8d/KidixosYARHVAuGSzRzW/rB8VtHYTfu2hmX7ZmscVGjdm7UeCpgiebyvQIXUbqHBZhF2pTVb47Zu2l+0Icg9o3WoeEO6RftPBd+i6Xmi4t3TT/wBQmfQl+zFVNdqVvsAdxbrPFVaIyuVhsjHTOsNaZmOxf9p4Kel6xy5cmWksctMEtAQpoim4MHfIdQqeERzKuc8udYKnXfkH+gsTKwIsxRsJtdOQazyqdCr+mLZMngia5YsCEkywQpNDQBBVph4mu+giXAa1hBYKAXk87hs8VaxsHS8tBc6YdVxBoMlaWUF51mzQF0CzLRFBzCqD6BFQ61xVOLlCa1MA9lJNByr59hNi/wDZo0nKnMVS+0AJknAZxxC1eXXxl9Ijf47c4Xn/ALqJ9J3FOXXxl9Igx25wj3UT6TuKr2uGkaIJSHp1LEHwRsw3nD91htigwpMe8iiEDY206zduFusg5FqMBynu4ZjOFrrBqF+82bNKrmi1BZwSq1lTAC5ooJUg1P0S0VUUkAEZwr5qxaZMsS1ZC7EuyksAqm6qGqrmOmMz5hA1zy4h1LuP+kECli04cXKQISBCtWrGnGLCVNJNegxxJoOiTtNMjwpupKkpsyzgD1DforlGYZxdlz1rMJ4PEywvaPnHjoOnNuVn5dfGX+IRpsducLHe6ifSdxTl18ZfSIMducI91E+k7itvVRgTaSDUcuMuwkx597SGs5ZmC9BwACJJoOnip6KBXShNI6yS0JWUOWmDAhTRFPz5mQ6hU8Ilw5VxFX/KPHYP9BOy8CLMGkIV05BrPKp0Kr6U0g0zG0PeGJEtQRLFMahBUuQMatWlK4RNhMpZCFNOXfk2eKt+hSkk33k27GOQZNjbzt8F9COCtC0ggEJCJVKaq/HbN20v2hDkHtG61Dwj3SL9p4Lv0XS80XFe6X8oTfoy/YEVM12pW/wD3Fus8VV4jq4QworWxcvxcU411LdWVbei9CTZygj4CVQUJALkEYXEyUcW/hjmJGYw2/M7w2nLs3rNRsMHF93KtxW5DTg24bdytOjdFSpAPJrzj0nY3nbrY404ZDdEKLGfE6xszZFUElzi5xqTlNpW7DKFW9dVws52CcR6ZM2LHBx+Zw0eYVThoHojqaOKg7o3CLOixOM7Ol0bhBRGM7OqvrDMrPI2KqAedQ5/mZofgD5K5yeNOAWxgtxYTG5mjhU+KjYdTikLIqNKN80Et75APOYOoUqnG8ksV2Bq40hl5cH2ZRTdn3nguxQi1eFtRea6C6rjo1rdZaB1qcTmrY7HEdsJta68cDdy2JDnC1o7XKQIUnoXSgkkhhzWpeZemPeXev8A+FmLCx7ReN3+9K4is94wsqW6Rf8AuNCswA2UIwIIxBBFQQdxFD54YFCslHhxILyx14Wbo3CFomsZ2dTupS8y0HYZ+Hmkyh9sVeET87Ro8ytvgYHojaqZ0pXkZtASeTegAqSbpoANpiHC7Rtc44qzf1SqporV+dMVbw/R5YAGIBmnDwUyTrap+bFhFmIbXE9Y+G/Ls3q3fhZ4hiHAbigClTfsFw211KZt2ipUiyWnk1oTIm3mPOdvg26THGnDIRGhxnxIzMY/zCzJfmVNHqWvc41JBtNpuVZXKJRvK38PqN1BZhF2pXVP47Zu2l+1DsHtG61Cwj3SL9p4LvsXK81XFO6V8oTfoy/YWKma7Ur0DAPcWazxVYiOrdfL5HqMdM6w1pmY7F/2ngrnZLSkqzSnmMqKJcvFjQdEYdfCK97HPiuDRU1PFYRpAaKqGt+szvhZ1ur5SYMf3Jf92p9ExJZKtbbENTmHmeW9WkrguPHtd8jdN+wc9xUvq9bGm2dGc3n5yuaAVZGKk0GArSuG+I8ywMiEC68bbVXFpa4tN4JG40WvrfKrZWYZy2SZ5kYX/wCS/Dsi6kYDPZvu8VEnoXvZd7NCrUXC88QQIVa0/YnEx5l3mEriCpzVQKgGo3YiHYD24oblW3DgbiLhlGZRMPoSleuBCuVt0ajS2lKAgBqnBhgCxzNRgSamhrsEQWOIo+85fXBVbcIkTT4UQ0bUgaKGw7cv7KnzJZUlWBDA0IOYMTgQRUK1IovmBItrRtpEuYrMoZciCK0r4Sg+EMx/bMcRGlzaApfX7q43q0IIIoKEZEHEEcDWvniI0Cliyc974RcWMakXHRkSOlDVn1SlXbKhOcwtN80xiy/ylYpp12NGOizd+69EkoXuoDGZgpiIilLytNoSWpeYwRRmzGgHnjprXONGipSEgCpVW0xp8zkaXJW7LdSrTJgoxDChuJmMCec38JifClxCIc81IyDzPLerCWwVGmRV3ytOe86hk1ncVGCHCtc0UACQiVSuqfx2zdtL9qHYPaN1qFhHukX7TwXfYuV5quJ90k/9QndUv7tYqZrtSvQMBdxZt4lVmI6t1hhCg0NVxEZjsLc4I3r4WV0S7NMZQFUua3QBSijJcNwx21jovvAFAc3nnUGTwZAlqECrs5v2ZBsXpHCsVM6oWm682UfCpNT0BJgHURLP75hqabVjX5rDxHnuWRwrB93NE5HCu24+R2qzTEDAhhUEEEbwcCIggkGoVcufrIMpmkti0s3anwlzRvOtPPXdGiZEERoeMvorBYTlTAmCMhtC2bMlTs2AVAIqxCjPbiT+6YajGgVl7Ny7YkyXPFQ0VuqP2OZU+36YebfXC47EgXQCBevKtQB83PdEyHADKZxpVqcUuLgBU6BuUdDyFaNE6L5MNyglve5JlwqRQMSKMKgglcRwxiG+J7wilRf5KFPTfR2fIQXYwqNhN1+a0b1KEwAUFFmIjy9xcbya715foMuZMQuovA0BOW4BhSjgZgHaAK0wjh7nMaSNvrJp33q7wZOve4S7jfY0nJmrn0brlXNYLQGmFRLuMhZWOALZUwAywqDU1DdUSJdpDa1sKusVzPlcSSMpp5ALRsdlaa4RKVNc8gAKknhDr3BoqUhIAJNwVusNm5JAl4tSpqcM8SANi1qaY4knbSIpJLi4+v3WbwjOQ45DWC7Ll/16sXr+jmaySVzmGhpsQYzG4UWoHErHL4ghsLzk45EmC5Ux5gZhaV0BVAAAFABQDcBkIzxNbVvFDac07yLcnLW/NKhucaIgJIBamJJo1AN2YiTAlw8YzjQeJT8tLRZl+JDyXk3BViezTGDzmMxhlXBV+gmS9ee8mJgIaMVgoPV5y8NC0spguDL/ADH5nZz5DJx0pHKskgQkCFKarmlss3byvrcCHIXaN1qJhAVlIv2ngu/RdLzNcS7o/wAoz/8At/dJFTM9qfWReg4D7izb/cVWojq2SBCQISBCLOaW6TUFWlmtB4S0o6eda04gR0AHAsNx9A+sircKypjwKt6zbR5jaPGivtnnq6q6G8rAMpG0EVBirc0tJabwskDUVCg9adGFgJ8sVmIKMozeXmQN7KakdbDbE2SmAw4jrj4H98qrsJyImoVB1hcoKyTgaFSLrCoOzKqnHCoP27IsYzLLrVQYDmzKTgbENGmw1NBrKijoJOVdmN5S7FVXAUJqAx20rSi7s9kOtivLABZZ6p++5TJzCUGC4iGcc5KXbTl2bwsz9ByWyDJ9BsPOGvfURCiI8Za6xyoocPDI/wD0ZuPka8VJsceGzq2fVHDRQUVVNxhGjOiC4lYhVHWQxGIz2QEAihTsGM6DEERhoQtLTOhP0huUlEK3RKuAqmnQoQTRrtFA23NlIbhRjB+V/hbr2Vt0VW6bGhTzffQTS0Ah1hJpftXlobRrSQxmLdmNhTAkKMQKjeed1BDDrogiGrbhx/a7eqLDEYw2+4ym/ULhtNuwLfmTAoLMaAYkwAVWfYxz3BrRUlWTVfRhQGdNFJkwABTnLTMKfnHNvMNkVE7MB7sRtw8Tn5fut3g2SErCplN6mLTaFlozuaKoLMdwGJiG1pc4NF5VgSAKlUIzmmM81xRpjXiPFFKKnmUAddTti0IDQGNuHonaVrsFypgQPm6zrT5DYPGqzHKsUgQkCEgQpTVYf85Zu3le2Ichdo3WoeEO6RftPBd9i6Xmi4t3S0ppCb85ZZ/kC/hMVM0P/qVv8AurIt0Ejxr5qrxHVwkCEgQkCEgQpLVvSfIvyLmkt2+DJyR2OKHcrHEcSRtEcTEL3jccXi/SM+zLoWTwpJdHie8aPkcdx5HJpszK3xXKtVX03oFlYzbOtQSTMlDCpOby/nb125jHOzlZwUxImw+RVLhPBTZj52WO4qFlTQwqprsOwgjMEHEEbjFlRY+JCfDdivFCvuETaQISBCQISBK1xaagr4mzQoqdpoNpJOQAGJJOwQoCcZDiRn0aKkqb0HoFiyzrQKUxlyjjdOx5mwtuXJc8TlWzU4CCyHtPkNHHVfsMGYLbLDHfa7grPFYrlU/WLSfLvySGsqW3OIyd1PRG9VOPFh83GygQ/dNxj1jdoHM8NatMFSXv4nvX9Vps0keQ46io6OlqkgQkCEgQkCFManpW3WYftVP8NW/tDsHtG61BwmaScU/8eNi71FyvNlyjuu2S7aJU3Y8sr55bV+xx6IrZ1tHAraezUXGgPh5jXeP2VEiGtGkCEgQkCEgQvmYgYEMKg4EHIwoJBqFy9jYjSx4qDeprQmnrlJVobm5JNb6kmnYdgfbtxzZjS4f80MW5R5jlkyWXZCekHyhrezIc2g+Ry677TEBQlFaV0DKnG/jLm+UTM8HBwcdYqNhESoM0+FYLRmPqxRZmTgzDaRAq/adDWmX4AnL40ogN1mWxw8zNFjDnIL7zTXzH7LOzHs+8WwnV1qPmWpV6YaXTyiMn1sAIkto7qkHUaqqiYOmWXsK8/wDiUnysv+NfzjvEdmKZ6LG+g7ivSXaA3QDzK+TRn+tQRHDiG9YgazRPw8GzUS5h22KQs2hrTM8ASV8aaQzeaWp+1hEaJOQWXGurmeRVrL+z7zbFdTQFYdFaClSDfxmTaU5R8W6lAwQdQ66xWxpqJFsNgzD1atFLSkKXbSGKKUiMpKqunNO8pWVIaiZPNXbvSUfqLjLIY4iwgwMT54gtyDzPkN9l86QkHTRxjYzKc+geZ3W3Q6IAAAKACgAyEOkkmpWuYxrGhrRQC5ZhF0kCEgQkCEgQrX3MrJylvRtktHc+i4Pb+qJMq2sTUqbD8XEkiPqIHn5Ls8WqwKrXdA0KbVZGuCsyWeUQDM0BvKOtSfPSI8zDx2WXhW2BpwS0yMbqusPkdh8FxIGKlegpAhIEJAhIEJAhYIrgcoVIQCKG5bejdKTbPRV+ElD/AC2NGXs32D5pw3FYSJDZFtdYc/MeY8Vn5vApHzS34nyPkbNIVm0bpuTOwVrr+TfmzP4T0hxWo4xCiS8SHaRZnFo9a1RODmOxXgg5jZ/vZYpGGEJAhYuDcPRC1KRZhEqQIUdpHTcmTzWa8/k050zzjwRxag4w/Dl3vtAoM5u9akrGue7FYCTmFv8ArbYqxpLSc20VDfByj/lqalu0faPmig33omw4bIVrbTn5DzPgryUwLX5pj8RdtOXULNJWsBCrQAACgSESpAhIEJAhIEJAhdb7lmhjKs5nsKNPoV4S1rd9JJPURFnKQ8VuMcqxPtDOCLHEFtzL9Zv3Xa6q7xLWeSBC5hrzqKwZp9kUsrEs8pekCcS0sbQfFGIOVchXzEsa4zNy1+CMNtLRBmDQiwOyajm179PPDtG0YEHMHcRsMQVqNKQISBCQISBCQISBC+JspWFGAI4ivnjpri20FNxYMOK3FiNBGle9ntc6X+rnOB4rnlF/nqwHAEQjgx3WaNlnCzwVTFwHAdbDcW+I8bfFb0rWO0DpLJfqDy/xNDZl4JuqNx5KG7AcYdV7TrBHNenfPO8jK9a3/ihOiwvqO4c0z8GnP+H5H/yvObrFaT0RJT91nPm5y/ZCiXgi+p3Dmnm4DjHrPA1AnktG0WqdM/WTphHiqeTX+ShI4EmHGhjeq0cePJTYWBIDbXku20G4U8SV4SpQUUUADgKQrnF1pKtYUGHCbiw2gDQKL7jlOJAhIEJAhIEJAhCYEquepuo0y0MJtpUy5AxusKPM4UzVN52jLOolwJYuNXXLP4Uw0yA0w4Jq/PkHM8MuZdeVQBQCgGAAyizWIJJNSswJEgQkCFGaU1fs1oxnSUc+NSj/AMQofrht8Jj+sFLl5+Yl7ITyBmybjYoZ+53YTlLcdU1/7kw10SFm8VPHtBPD+YfiOS+P8OLD4sz1jQdEhrr+IZ3OPxCf4cWHxZnrGg6JD9FH8QzucfiE/wAOLD4sz1jQdEho/iGdzj8Qs/4cWHxZnrW/ODokP0Un8QzucfiF8zO5vYiMBNU7xMJP81RCGUhrpvtFOA20OzlRQuku5bgTZ59TsWcuf765fww06S+k71Pge01tI0Pa0+R5qi6W0ROsr3J8sodhOKt9FhgftiG9jmGjgtHLTcGZbjQnV4jWFoxwpCQISBC29GaNm2h7kiW0xttMgN7E4KOsx21jnmjQmZiZhS7MeK6g9XC8q96L7lxIraZ90+LJFafvsPwxMZJfUdyzcx7TAGkFldLuQ5qdldzexDNZjcTMI9mkOiUhqud7QzpuIGwedV9/4d2Hyb+tf84XokLN4rn+IJ76h+I5LD9zmwnwHHVNf+5g6JC9FKPaCdGUfiF8/wCG9h8WZ6xoOiQ0v8QzucfiFj/DexbpvrDCdEhpf4inc4/EL6TucWEeDMPXNb+xheiQ/RSH2hnTlH4hSujNVrJZyGlSEDDJmq7DqZiSPNDjIENtwUKYwnNxxSI80zCwbhRTMOqAkCEgQkCEgQkCEgQkCEgQkCEgQkCEgQtbSFglz5ZlzkDo2YP2g5g8RiI5c0OFCnYMeJAeIkM0IXHNdNU2sT3lq8hjRWOanxH47jt64q48AwzUXLeYKwq2cbiuseLxn0jzGRVmI6tlPapaszLdMoKpKX9ZM3fNXe5+rM7AXoMExDoVbhLCTJKHU2uNw8zo43DOO0aJ0XKs0sS5KBFG7MnexzY8TFqxjWCjVgZmZizD/eRTU+rsy3I7TCQISBCQISBCQISBCQISBCQISBCQISBCQISBCQISBCQISBCQISBCQIWvb7Ek6W0qYt5HFGH5bjtB2Ry5ocKFOQYz4LxEYaEXLiNu1YnJbf0NReZm5jHIoa0mHgADXipipdBcImIvQ4OEoT5TpRsAFo05tpu1rtGhdFpZZKSZfRUZ7WOZY8SamLWGwMbihYCamXzMUxX3nwzDYt6O1HSBCQISBCQISBCQISBCQISBCQISBCQISBCQISBCQISBCQISBCQISBCQISBCxTbtgQswISBCQISBCQISBCQISBCQISBCQISBCQI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6" name="AutoShape 22" descr="data:image/jpeg;base64,/9j/4AAQSkZJRgABAQAAAQABAAD/2wCEAAkGBxQTEBUTExQWFhUXGB8YGBgYGB8cHxwhHx4YIRweHiAgHygiHB8pHR8bITEjJTUrLi4yGx8zODMsNygtLiwBCgoKDg0OGxAQGzAlICU0LDQ0Liw3LC8sNDQsLCw0NDIsNCwvLCw0LywvLCwsLCwvLDQwNCwvLC8sLCwvLCwsLP/AABEIAOwA1gMBEQACEQEDEQH/xAAcAAABBQEBAQAAAAAAAAAAAAAAAwQFBgcCAQj/xABMEAACAQIEBAQCBgYGBgkFAAABAgMEEQAFEiEGEzFBIjJRYQcUI0JScYGRM2JyobHBFnOTs9HwFUNUgpLTJDQ1ZHSistLxF1NjwsP/xAAaAQACAwEBAAAAAAAAAAAAAAAABAIDBQEG/8QAOhEAAQMCBAMGBQMEAgEFAAAAAQACEQMhBBIxQVFh8BNxgZGhsQUiwdHhFDLxFTNSYiNCcoKSorLC/9oADAMBAAIRAxEAPwDccCEYEIwIRgQjAhGBCMCEYEIwIRgQjAhGBCg+Ks5kpkhMUaSPLMIgruUG6SNfUFa3kt0PXFdWoKbC86BSY0uMBZhkVTULPTSJCCTPUBdVa9n0mZQrjSwAUb3UG5RdlvbCX6prHucXEiAYjjCv7IkAQO/uWscM5oaqjgqCoUyxrIVBvbUL2v3xopZSeBCMCEYEIwIRgQjAhGBCMCEYEIwIRgQjAhGBCMCEYEIwIRgQjAhGBCMCEYEIwIRgQq7nXGtHTSGJ5dc4taCMa5CSbABR3727Dc444hok6LoBNgu55qGvoUqJOXLS25wLjwjSGDFgfsjUCD03x1cWVZHl0F6KaaChEUsrGRdKl9MwbQrArYBHkhG3k8I6Yz6VbNiHNkxz0tw8j3ph7Ipg2+q1fNc2pstp4lKsFuIoYolLsTY2VVG+wBP+Rh9zg0SVQATYJXIuKKSsuKadJSoBYKdxcXGx3x1cUxgQjAhGBCMCEYEIwIRgQjAhGBCMCEYEIwIRgQjAhGBCMCEYEIwIRgQjAhMM4zmClTmVE0cS72LsFvYXstz4jbsN8CFlPEvFs0jRNVhooTGZIoKaVxLI7GMIkjLpZXCSXCLsfEfqgYQdiHVQW0bQbk6Re/dZXimG3eqNUOVjmhdzHsHFPJGsju0RvGj6AGiHKKXL3JIc3IviTQC4PAn/AGBIAnUidbzpyXTpHp3fhTfDXEHy1HmFJIbQzQzGDUoW0jQ6lTSSwUSIwKrc7qRuThim+RB+/I8NxdVObF03hgCLTllIRJ5Dvz/CIZbJfX4AI1uPFcKPNbfCbH/8sz/j/juL+frsrnD5Y7+K9+ImeGurHmHip4kaOAaNYIZuXzNmFtcgYqwufoo/DhxzxOX8aXPpE8jqqmttKaRVVpwytNVx06hL06iF+XEmkXC2litJKRquNQVtiBcKwQ3Zjje5m5Ox0NhpsrLTxH29VoXC3GTwrdnjly9ZhGs7yEyoj2Clr3BjWVuXqY3sN/Lczo4g5m0qg+aPDqLqL6di5ui0yhrY5oxJDIkkbX0ujBlNiQbEEg2II/DDipS+BCMCEYEIwIRgQjAhGBCMCEYEIwIRgQjAhGBCMCEYEIwIRgQjAhZX8TM2MeYoqmK603haUExxanLSFgPMXihIUDf6M/awni2ZwAZjgNTsPUhXUTElZxS6Y7SxlRpfQaptYkdSpVVp4mubCmdSA3UgbmwvF0u+V3D9toH/AJEf7DbbYXUha48/t4JaizVI515Er0iEKGaaRJX3LRuWSzHWQI/CSmgRk2IOIvpFzDnbmN9AQOIva2t7zOsrofBsY71A1EAssUJV0MvKDBURZGjLCNvNfdJd2e3mtcgE4aa4yXPsYncxOvqLAKsjYddSpqroHMF1Sn1ESMXCqLiXxdwGjFtomksGCm2nwhlm1G57kxa3d7/7AXHO8WFpjb+erJnkMo5kDyzinIOqOVo1ksIlsqjfULsXupABspFziysDlcGtzcRJGp8uEFQYdJMfhOqbN0u0srSvMpEiyQzIwDqGmY8sBSY2kazXGlOgcYg6iYytgDSCCLaa3uBpueCkHDU9bpWjsksb6oY5SL88a5aeoN9Kc0Luj84OdRCqNHQ2xF/zNIuRwsHN4xxERa5vsuixn12Pf4rW/hPXmWKquAlqi4jHQXjj1sp6FHlEjKe9ye+GcMMtMNmY6vzA1VVQy6Ve8XqtGBCMCEYEIwIRgQjAhGBCMCEYEIwIVY4r41iopYoDHJLNN5UTSLAnSCzOyqt22G+5GIveGAuK6ASYCf5TxPTVETyLIF5YJmRyFeHTfUJFv4bWO/Q2uCRvjrXBwkaIIixWcZ1xq1a8So89LC7hYBDJpmn1uFEzALeOJAJGCk+PvsLYUr4hzZ7PbUnSw07zbuVtOmD+7fRXXhriQnK2qJ7ySUwkSflgXZ4CwcqNgS2nUOg8XbDTHBzQ4bqoiDChaT4v0jOqtDURof8AWMIyqj7R0yMdNt7gHYg9MXGk8CYVIr0zaVLcWcfwUMqxMjyOyh/CVAAbUF3ZhcnS2wvsLm1xcZTLvyipVDLXPcoam+L9OZAslPPGvd/AwXpuQrEkC/YE9LA3F+mi8bdddXE8GIpnfrr68DEf8VMjknmirE5bRCONYpLKyh3k2MliGKMeUFYawLtdbMThSuXBsjS8xrHLruKapxPNUumppXq4JGj5yS2kaeaoRtSoyF+WVP0Kq7KujqQFG12ARc5jaTmgwRaADuDE8ZEmfwrwCXA6zv1on2ZH5iGPnmYs1OTGaVGOkSqgkSRV1MUVrW1aSTG4OK6f/G85I1vmjbQjS8cJ1Ck75gJ4bKKpadpZnlnisVNg60jqoEVghXUUjUvcteU2XlgFd7Yvc4MYGsPhmBN9ZiTbkN7FQAkyR6cOt04XOY5CkREXnm1MApLiS4ZQ7kJN4mUlVIvpstiq6odg5oLr/wDXwjkLjQ3PjvHc4Nu9M/kCsjQiJhDKAJCKOfVaNiyGPVqZGcHT1Nil79MWdpLQ8m40+Zu4vOlh9e9Ry3iLdxVkpJVEbxrcwGco6VJKyyGZCZi7XVk0o5by+VC25IKpuBzBx/dEgt0GU2jWZI46mO+0WEbc+arlFl9SqSFl+XZzyS3Nj5T2QK6vELl2A5kodQRqY7Drhx9WkSI+YC+hkXtB2Ggg7KoNdfb263WpcCUwyugnmqQIoWcSKNK6zqAFrKWO5sEQs7DYE9g9SDyAHa9evgl3louNE3Hxig/2We3qWiH4+f7vzHXDAoPKXOIYOuutbKxZJx3TVFLNUnVEsP6QPYmx8pXSTq1G4AG9wRa+IOYWmFYyo1wn32UHB8XqZnVflqoamVQbRdWIC7c2+5Pa/f0x00ngSQoiswmAVKfEPMpByaWGR43mLu7Rmz8qJbuI2+q7MY1B62Lel8J4mt2VPMOpTNNmZ0KA4L4/VeTFKzS08rBIap3DMrMLrDOCAQwYMoffVYH1OO0qhJyPs4dSPRD2AfM3RXHP+LIaZuULzT2vyI2XWFAuXfUwWNLfWYgbi18WVKjaYlxUWtLjAXXB3FUOY0/PhDrZtLI4symwYdCQQVYEEdj63AmoqdwIRgQjAhGBCxvO4zUpmjyMzVKu0RjBCmKKJ2MOgHsVPM1HYliRuBjKxNV4xLA4Q3bnPXUpuk0GkY1VUkzOOtpec6Ik8PLaoZdnqY1IEwa1rrpMLeL6wIHQHExTdh6mRpOV0gcGk6es+F1zMHtki49UtRVUBqJqgySrHGq0tPIgF1REVTydV7yPvpVA2kOxbTqBxF7KmRtMAEn5iOJJ3jYbybwImF0Fsl08h+FsHw0yeSly2KKUaW1O+jqUDuzBWPdgDufXbtjTExdKlUD4k8PLSVa1CKOROTcWFlfcsPx3kH3TewxoYKqAcruh+NfNZXxGgS3Mzf3/ADp35eaqtdXRyrT+ImSFRAyn60aMeU49bJIytve8K7WYY7SAZVLRpM/T6z4Irlz6Ief3QQe+J9SI8TwTSMBZb6TytWlT2OyXt+yzj8HP2dmGuYKxbtbyP2PvyCVeyo7DB3/Yz5jb/wBTR4kD/Izp3AbCppKjLJGK6AJIGHVVLXXTfqYpRcdgGjGEcdQDKhGx6IWh8NxJrUQSbi35VFz2nlhqZo5tJeF2B0MIYbTESB3dpL3YhGMalGB6E9cY7qQpnIOXM2tYAcNzK1g7MJ/AumUMIK3McDlXExZKdpLjRy9OoJCnLDG6hWNjpFza+IlxB1I2uQN54uMxrZdA7vL+EvBkrl1Ro5mdZRAGZIARIIlkt4pZLHQocnpcn1tiLqzYJBEROrtJjYN3suht4+3DvKcJls0sUENpzGzzxxLqpgAw5olt9GNPSQA9ttNtsQNVjHOfaYaT+7lG/d9V3KSAL78EzSgKKJBE4j0GoKtDE6FAzFiVSoTw3axW3RVAFhiw1MxyyJ01IMxzaeGs6yuRF/t90lLCItC6YFMSiFtSNTlzcOdbOgXmadBUiVSOpJDEY6HF8m5m+zo2tBmJmflPmFyI6jrzU/wVkUtXUmAOyRiNpJmfS7qswRCkLowR9Sx6dYQBAptubYsZSbUudo03iTcG4uePeoucW2U58Ts1WWq+XuOTSrdx25jLff8AYiI/tW9Mb2AotOao/QdH0WD8UxDxlo09T97eZ9lnsIALSSKQoUuu/cFgR1PlsVv9oSepxYx7C9xeNL+N7eA9Z4qqqyoGMbTN3GPC1+4m/wD45Rsn9NXxrTCDVdnlMk4APWO6xx2+teQyS+14uu+KqWU15fo33/mVdXzjDRT1dfuG3/xAB8Vonwi4d2aukUanusI7AfXcfefCD9lSR+kOF8TUzOjqfxp67pvCUcjJOvPWPzr6bJ38Wcuc/KVep1hpXdpmiF5EDqAsq7G6oR41sbqTcG2Ea7XOpkNAJ4HTr6p6mQHAlZfmFVTxtUq9zBURc9ALaGmjYE6CpKlJPvut9JA2GEmMqPDCP3NMc4PGdx66gq9xaJ4G/j+UrnVWsEa5fGoeeXQtTOtuZJdmEkZZ9yxcfWOnSR2OOUmmq44h5sJgHQcDbl4yhxDR2Y13WkcOHk5sscTk86n1VMV9SoYxGsUl+qsb6N/MAD9UYPhlR7mEEWmx71zEtAI4rRMaaWRgQjAhGBCyr4h5E65vTVayNEsqLBzFNtMgYkBvUOhIUG4LIoOxwrjP7JtI4ddRKto/u1VIShpWNcVlVFMaylUUhrKsjSxAHeNfmFjuD0Ghe4OFTUqgU5G8X8IPP5SfUq7K05oPX8pPhWqkh5MslJFMYd4VeTlhd9WrSEOqTUSQzk22sAd8btL4bVMvA14m/wCFjVfiuHa7ITMcBZblwhxTFXwl4wUdDpkia2pCRcdNmUjdWGxHuCAu5paYKca4OEt0UnmuWxVELQzLqRuo6dNwQRurA2II3BAOAEgyF0gEQVQT8HabUSJ51v3URhrA3tcoV626AdMW9sdgAePVvIKnsG6Ekjgep8yU4zX4bRLlslPTl5JQ/OQysLs2kqU8KqoDIWTpsWv2xEVDmzG/23UnUQWFot9xofQLNsg4m+UqoJnuOWSkptuyMdL3Frgiwcr11R6fXD+KqCpSAOo34/z72WZgqLqNZxGh24fxtyMpxxRXJNmlTKktPtOkauQ0khW1MQ0ca+dUaJtwdxI5774WImYgkRyAsDqec+gW9T647JlUlwg5stQLxzJ4mipVB13hIEjK7Id3Km5Bt6YXbln5QNQd3bX0kTsrDO/PgE0q5qa5J5Ju0bHXVzynwgCUHRGwbWLrc9B+AE2Crz30a0d2pGmqiS3olIrW0u1xTEAynz1g85JjH6D/AFdyB63J2JJxLs6u07f4ba/9t0S3lvx+yU1QFGAaMXSJPBWSJex+nNplRTzEsoU+EWxz/kBuDqTdoPd+2dDvqj5ej56xqpCWJpFa01SI3eZmZkWqUK0LRKS0JYlzGdFybC197XNQcGEfK2QBxaf3T/2i030/EiCdzvz2jZTPAPFENHPUSymnGqk57CA3DvrGmIk2CyLqK6d/PudsOUGkA6xoJ5b9xVNQ6aeCr9LJLWSLEg1zTyFmPYuxLN7hAbsR2RCO4xuds1lANG3qeHideQMrA/TuqYkvcbnTkOPgLD/YgjQrWsy+F1JNHCpkmQxRCImMp9IAWa7hkYElmdiRa+s3vjNFRwm+uq2DTYYtppyTSi+EVIkod5JZPUHSNX7RUDr306SfXrifbHUATx3VYw7dCSRw265Gy0KKMKoVQAoFgALAAdAB2GKVeqlxzxpHSWgWIVE7rflFgqhTcXkYg2B3stiTY/fiylSdUMNCqrV2UW5nlYhnMdzGjQpBSGZWdUfWIwxs+lmUMqlSTpOoAgWt0x3EYGrRBqgXjb0t3qrDfEaFcimD528lYqWihXM3tOvPWNYxIRvrCyiWQjcI4jjUFj4RzNW9xfBc95w4+X5ZJjlaBzEnTW0LXDW59bq7/BnJWignqWLMKmQMjNfU6KDaQ3JYBmLMASTp03JvfGuycokRySjtVouJKKMCEYELNPi/UVAemjSpakgcPeUMyoZRpKJK6kMilQ+4PXsbbV1XuY2Wie7XwU2AEwSqfmNTNU00tE1RVCcIHFPMyTJKAWe0UmjmPsmpX1X3A3scJjE1GkOMFmk6Eaa+dwrTSabCx60VTrOfFOzVaGNnCFw6kc0pbe4BBuwV27agCcPYI0CQ4EEN013+3PZKYwVSwsAMu3t9SNeSM5zZyFABS4DWIIJB3VhqAupHfv7g76mJxpeBkPXXULLwfw1tNxzju6B1/nXSw8E5hVZW/wA7NFenmiIs00aFvEHQqGOpm8xC26OemMj9Wyo/IDJHIn1WyKGRsgQFrh4qWpyeeupSyEQTMuoDUjor9Rupswv3B2xaorMf6Z5j/tsn9lT/APJxpfo2c1T2hR/TPMv9tk/sqf8A5OD9IzmjtCoCqh+ZmZqmR2kc31AIgY27hEC67d7XYD2wniab6Wn7Upia1Wn/AMjAOdr/AMeyc0+SKilUlmQN5gkmm9vWw3Ht0wi6HGSAUmPitcaR6/dNxwrB6v8AmP8A24n2hXP6nW4DrxXv9F4fWT/iH+GDOUf1StwHXij+i8PrJ/xD/DBnKP6pW4DrxR/ReH1k/wCIf4YM5R/VK3AdeK9ThiEMGDSBh0IYAj7ja4wF5Igo/qlbl14pWqyFJWDSSTOwFtTPc2F7XJFz174i2GiGiF0/Fa51j1+64yaskpZC1HM8Y06NZWJyRcEhS8baVuN7eYgHsDjRw9B1RsvNtlo0HVMuZ4AJ4fXqymv6Z5l/tsn9lT/8nDH6RnNXdoUtQ8ZZgZog1Y7KZEUgxQWILqCNogeh7YhUwrGtJEroeSVpfHPGsOWpGZFZ3lJCIpA6W1MSxAVRdRffzDbrZBWrDOL0rJJZcxdAsU0nhZJEkUCwVN1JuNICgkDe42vY10sY0vyMMHhBHv16rtTDAiXCR110E2pM3vCda6wLBzZioDXADEA7mxte1/UkHGxTxw7PK+/n11rMrEq/DSauanIjhGvK4jqwEJOioKuo5vy8byiQLE0qhvKLeAsQOwj1W3sm/U3w67qFJwDnCBJA7/tfxW7S7R7ZgzodPoT/AArlmOZSyD5eKvqG5ShZZ2lWnp4rqNxylRmIGyx3Iv16YWbiK0BzxAOjRdx/HEq402aDz2Wi/CuqnkoLzu8qiV1glkFnliFtLtck7nVYncgDr1w+0ktBcIKXMTZXDElxGBCzz42Uh+RiqlsWpZ0cIy6lfUQlivfdlP3XHe+IvaHNLTuutMGVUqhVrB8syQUtdHqMfJmXUjMp1ggAbMNmCFyOva+MRs0f+QEuYYmRre3ltMcE8fn+XQqJWq/0jFPBXWjmhD2ktYrKFbwjcjTohcsOhIJFrA4vLP0zmvo3Doty/kiP5VebtAQ/UdfROXpDV0y5lmUq8nkyIkQQDlg+CMJ9pr3IB6EqbjFlfFvNbsaQuCL+p8PyospAMzu0S2VVaySmvzKSKFLEQQSICVUXtoDi/vdFJbbcDw4XqtLW9jhwSdyPrH1NvVWtMnPUtwCueU5e8PDlWJAQzw1UviUKxD81lLKAArFSpK7WvawtbGuwQwA8EmTLlmGN9KLzAheOgIsf8/4H3xxzQ4QUJ7QVZPgc+LsftD/3DuPxHoMTEYc0ncljYvC9mczf2+344dS+wukkYEIwIRgQjAhRdbVayUXyjZj6+qj29T+Hrh7C4bP87tFq4PCxFR/gPr9vNI41loowIS9B+mh/ro/7xMVVv7ZUm6hah8TKUCeiq5NqeFpEnbQHsJAmnUCDZCygFrXFxuOo8/i2OfRIYJKcokB11nddKlM7lXSfLKggScpAVia4s9kBQG4FwNOq3luBdFgNUCQW1W6Tvyvf7cYV5hp4tK9zjKZqWIQJOnyWYVQQoEUiPVKrRSI3c8pQPQW77EXYfG52uBF2tm+5Av6qFSjBB2JXs9VP8yuWZfaKPe0lifo2WFmcm9y4cSqxP2tOx6UNZT7M4mvc8OdxHdER5qZLs3Zs60SuY5lFBTSQUdPTS8iNi7SSLJIoJAkcqBZje17MbbC1hbEadN1SoH1nOGY2gEDkJ9reK65wa3KwCy1f4dZV8tldLFqLHlhyT6yEuwHsCxA9gMbSSVjwIRgQq/x7UU6ZfN81HzYmAXld3YkaFB7HVY6vq2v2x1oJMDVRc4NBJ0C+fcu4haKsWqqIueApVFZySgJBUq5BJZRcAtubncHC1fBzSyM+Wb29lbSxALpN4UpXxK1VUSK8j/M5dJPGHWzAtGth4RpbwKyXG/UG53KrCRTa0gDK8AxyJ8dTPtyvI+YniJXURjqVSOQypRUaDZAfpJmvqVW9dR0IBdrdPNfHDmpElsF7z5Du9T+EWdY6D3SnFmaVCK9JJHVCWZFuKhoW0o1/IY1BN7FLsbixHUbW4fAHtAYFuE375MKuriWtYZPmrzkPEMlVkFfHP+mp6aWNj01KYWKMfe11PupPfGjUpljsrktSqNqtDm6LOnQo2huvY/aHr9/qP8caGGxAqi+qToVm1mZh4hGGVcjAheOt/wCII6g9iPfEXsDxlcggEQU/oKzV4W2cC/sw+0P5jt9xGMSvQNJ0bLExWFNIyP2nqCnmKEojAhGBCja+qJJjQ27Ow/8ASPf1Pb7+jeFw3aHM7RaWDws/8j9Nh9e737tWyqALDYDoMbIELUXuBCMCEtlqF54iNlWaO59TzE8I/me3Tr0RxWIA/wCNviqnV2se1m5I8OtupuvxuzyVgMvhuAVWaYjqRqPLUHt4kLE/qqO5wtTouqTlEwmatdlKM5iVWaPOWrIJXljrOQoRarkmNYkBsGa2jmkWu7KL2BN9sY/6J9MzTiRpMz3axylP9s1wvN/JRWYqViOXs7uFkSWjmI03VmXWVIJDBUZmBBI8/SygSpkF3bgASCHD2nvP05rjrDJ5KQoa+KmqcxrfpCqVBhWJbAMWdmN3YGylgzaF9rgggYqfTdVp0qNriZ8OHdaT4KTXBrnO5qByrNgKhy9OTSSPqlpYnKjTfYC1tVuyGwbpYDpqU8KSGkjMRudevVJvxDWzeAV9N0E6SRI8RBjZFZCOhUgFSPa1sSXUvgQqSPiTB8w0QgqSiyPFzlQFS0QvJYBtbAC/lBJsbDY4rdWY0wT0VIMcRITbjLMafMKF/k5453gZZykbBmKrcN4RufAWt6kAYZoPDKgcdktiaRqUXMGpCyqvpFZVkjA9bjpY9G9NjZr+l8bdai0gPaOuPhqvOYbEVGuNN589Z4eOkcYU3Ry0xjIicxpFSazqYmSmYnl1SC9z4ls6X21G4sNh4/G0iyo2BckAjiRpP15L2VCoHtJm2xU/l9VT5bl0NdUxjmsv/QqUbiJSLra/1ypDSStv4iB1szVKiGSTdx1PH8cAqnPLrbLPYautraiLTzp6tlbYkFdJbfrYRpe3cAGw640G1OxDXNkO9Cs99L9QXMeQWTaNRbrbQrVaPhV6HJsxaeQPPNTytJp8q6YnCot9yBc7nrfFFSo6o7M7VNUKTKTQxmgVHq6cOuk/eCOoPqP8+2FmOLTIXl6NV1Jwc1RNiCVbzD06Eeo/w7fkTt0K4qtndb1Kq2q3M3+F7i9WIwIXLre29iDcEdQfX/PXEKlNtRuVy45ocCDoVJUNXrFjs46j+Y9j+7pjDrUnUnQVh4nDmi7kdE6xUlkwr6w35aHxfWb7PsP1j+7r6Xaw2HNUydE/hMLn+d+nv+P4TNFAFh0xsgACAtde46hGBC9hiMjaRsB5m9PYfrfw6+mEsViezGVuvsl8TiBRbzOn3UzSoFaJQLASRgD/AH0xlDVZOHcXV2k6yrp8SuDaieX5yiKtKIxG8L7BwpYqVOwDjURYkAi24tu5RxD6Jli38RhaeIAFTbgsv4f4ony+YP8AT+Gc/MwsdIa4CsNHQPa1r9NKi9iMdqEOZnvM3J0664LlJrmPyWDYsBr17+BV14sgpjSwV1I2mjklBuBb5WUt4ZkBtoXmeGSPob3ABJJzq1CZe0Xi4/yHDv4HinmP/wCp/hQHEbU458R/TJUqYokYkIW0TVM7/a1azCmq/QBR5sT+FU5y1NTbyFo9PEqn4g+GObpr5nrwF1H5fRcuJF0apTpAUblnNrKPctb+OPTsYzD0czhce/8AK8tVq1MXiC1hsSY7v4WxZbntHl9PBRS1MbTwxRxmNDqdmCqLBFu1ydwOtj6b4885waJK9WBOia0PxOpmk0SxT06kOUeULpblvocDQ7bhvw269LxZUa/9p4etwulpGqpmZZZMs+ZikZVMVWk6RsGYqxjEjOmnfxlrWsQVDLbfGfi3UxWaHixBE9+xnhryMFMUQ4sOVNOFHUqJKNTHXRMhMEp0n9NIZLmwJiKTOp2JUBbgkKTB9V9CqHPMsvcdwt3/AChdDQ9pA14eP5TOsqllM80EBhePU9RSk3CWcq80RAGqLWCHFhpO/lJI9Fg8fkbGo25TdYeO+GtquzaHfn+VUmqw7Hwgiw1DcKQGUhGsblGYKCvbYi1jjlRzazrjTfht5GYjabbqdJjqDZB8OPHxAEzvEHaN24woaSuyyCqqH+WCxrNG5AYpzFXwFPr3uo0jckC1jhZrspkJx7A8ZSsqnEyGCSlYSFpNMFRTXXxBblSj2KPp0kxPs6tsT2cqYplWmGubfl15hZ9HA1KFUuY4kEaH2PrB25rXKrOfnOHZqmwBkopSwHQNy3DAe2oHCK0xqs4OF144JvV0wdbdCN1Pof5j1GJ03uY7M1X0KzqTswUWCblWFmHUfwI9QfX+YONujWbVbIW9Te2o0ObovcXKSMCFywNwVNmHQ/4+oPcYqq0m1G5SovY17S12icvmRK2UaZPrdwvuPtX7fv6EYy2YR5qZToN1ms+HkVPm/b79bpuiACw/z6k+pxrtaGiAtRe4khGBCEjLtoXb7TfZH/uPYfifdXE4gUhA1VNeu2i2TrsOtlLwQhFCqLAf5/E++MYkkyVgve57i52qVh/SR/1sf94mBuqtwv8AeZ3haV8TM6lp6REp9XPqJRBGUF2FwzMRfYHSpAJ2BYE7A4YbE30XpnTHy6rHcrijkhiaoljpYZbkPIjyvJudTKgBOkHYzSEC99jh12MaKYYxo8evX0Wcz4e41jUe8+FvPly24rTuLqSCh4feCFRLE4EasxuCZnH0rEWvu2sWsL2AsLWTb8zu9aLjlaSNli9LmJEpNizEjzXZiTYAm27ORb16gKPVyhVbRMNbAG31tv0OefiMO6u2XOmdx7X2nblLjpF3yiqkp6rlx0/OzAKbB20xUmqNmAJsdcxXrbYatAbz3Vx/xAH5nmANkxgPh4oiG3J1KZ5yVhlSGl1y1uoEuoLcomLQzS6VJaQs8j+gL3b0OJSLqjTUq2YZ13vNuVgPCBy1nQ05W6/hWbhjh8PmoiqQkoioFARLiOM8wCwBJN2C3uTc2a/azOAe17HOaNSddSqq4IIB4KZ+LHDpkg+bp43+YjKhzCSHeG/jS3R9jqAYN0O25BcewOEEeaqa6CsoloKYAS0TVDSL4lMbAzI3TxwCFQqjcHS1rfaGEhUqzlrARz0Pc6Tfw8lflbqz8+UJ1RcWVTVEleiojx06Uk7EbIZJD9IEP6w6HYHY3GLsNSp0HNozZxJHdb2Cprvc5peBJA08/dVusqIUjMCKdF7Ofrbd79OvbYbW2vjXq1aTW9k0W3O9utFl0KFd7xXe6+w2v1rr5KclzeoLpUTK07RvG8didCCMKthHeyXUNewO5DAixDJ4nAVnNt+0iLdfjUXmzVDH0C7KTDhsfodPryV3+EsoldIpUj0GCGWDQysQ1MFjdpLeVzzEsDuALHcHCtAgF7RMyT58E3UmAeXsr3xTRJDlFaka6V+XqGsOgLrIzW9BqY7YYUBqspOF144LzAuptW0gcAjZh5W/iD6g9x+PUYspVXU3ZgmMPiHUXTtuOt1GqeoIsw2I9P8AEehxuUqrajcwW41weA5ui9xYpIwIRgQjAhGBC8ALNoXzdSeyj1P8h3/AkL4jECk3mq61VtJuZ389bqXp4Ai6V/M9Se5PvjEc4uMlYFSo6o7M5KY4oLqH9JH/AFsf94mOt1V+F/vM7wtwqKJHeN3UM0ZJQnsWUqSPfSSPxOL16hYlxjmJpahlihjMMPKpYAZAZPoEe90N2ZPpWB+4H62E61IVqmQEyBwO/wBbK5j+zbmOiqVRUSpStCObHSsiI0TsWJKSBwygmyMWAudupAXYX0W4WqxpfW09fx4370gcbSe/JRufT8+HmFzlmbqHjmGmOaDxo5FwNN7BgfMttvUdiDvhvPSrth4gga93ulOyr4Z80zmaTcd+44H0UnU8QVkclQhRknrWSoPKGt40YNdVAsdenSOxFjuCQRgvp0q7hVOjZF7CfstwOcwZRukf9HUsaXQTmq/1USOJJix6F4/l/ot99jq22vga+tUdlgZdzBA8Pmv7IhjRO/r42W68C8PCjpEDLaokRGqXLFmeTT4tTEktYkgdhvbrh0AAQFQSTqpuunKRO4XUVRmC+tgTb8cdXFgFDMWnjzIz0pkqCGkMlNeOJ9PkUqxdJQB30673BY4zcRUNTNTLTbgYJHGIgjzhM02hsOBHj1qkuMM7n50xamT9AyySRlissUotE527PYqeoIK4jhaFPIIcdbA6gjUeWvmu1Huk2XWfcEvTciRLVEMqhopYwSTZA1mABv4bkMoa4Xotsbba1JsGraN9vH7+yy6tKrfs7ztv4aeUjx0XFJXRkADw7XANtx6qRsw+78bY3qddhsLdbbHw8V5ithqrSXG/35jUeI7pTCfP5KOqWopSFkGzejjqVkH1lP5jqCNjjL+IFhdYX666vufCm1AyHEx1p19Y3biKtE+SVEwBUS0MkgU9RqhY2PuL4zlrDVZWcLrxwTerq0iXVIwUe/8AL1x0AnRW06T6hhglMv6QU5tpk1k9FUEsfYC3XHSxw1TDcBXcYy+y7kCzrrjNnU6bMCp26o4O4/l19QbKNV1J0jT3U2OqYSpkqCx6kJoj37EEbEHqD6HG2x4e3M1a4IIkaLrE0LlpAOpA+844XAaldhdY6uLzckKu7H8gPU+3/wAYpr1xSbJ1UKlRtNuZylaSmEa2G5O5J6k+p/ztjDe8vdmcsGtWdVdmclsRVSMCF1D+kj/rY/7xMdbqr8L/AHmd4WqfETP3oculqIwDINKJfoC7BQx9QL3t3sB3xevULCskreYXlkbVK5u8jG7Mfc+m2w6dha2Nn4e5gbzXn/izKhcNSOGyc1lSrjlqpkJOkaRcat9hYEs36qhj7YuxOIpBhzGw32Hj9BJSuEwtbOCLHhufDhzJA5oPCTRZdJXy6EijkULE+zTFZgrq3XStg4Frk2v4R1w6j2uZlpaHf269l6Wkx4dmqa8Ouu/VSvC2e1OqoLxQwszBp6icP5pSohjKixtpZQFvZQLm198PE4enDcpJGzRG2pn8XK0qb3XkRzPoveE5jR1lPUo8BeqlSnMMdPy1Mbst3h3DBAbHUyqGsOu13qFUl5p5TA3Jk9x58gbKioy2aVvWG1SjAhfPS09JSy1WUuvNUSDTMqNqIAVhG4jIdih6FdQuCdO2EMVTqB4qsdptbzE279O9MUnNIykJP5qeFqamnCvSPJyVlRtQaNg8fKZwFuE1lrMFIKdPDcVZKbw+oyzwJg2uIMxfWNjvzU5cIadErVz1uXU0UAYTos/0GoWaKVWdbAHflypzQAfXa31rmV6eKa5jrCJ8PxaVAsdTII6/lRnFpipnSkWFRyVQSyh/FIdO5IGyyfWB81rX22xd8OrVC01Hklrjpw7jxHJL4ui1xAbZ4GvHkeIO8+654RyKKWpaWtfTSwSaH2JMr7lYkVQSbgFmCgkL6XuG60tcQ46W8lCiQ6m1zRqAfMLd+KKqOXJ6uSFleNqSYqym4I5b9LfliAVg1WL53UGNRJ4jGpJkCMFYixCgEg28Wm/e3TC8EiBrzXnfhzaLquWqJ4KUyjIYIgjvqM6ptJHMJJme12McT3AAF7baz9nGZWxNR5IH7Z0IgRzI9dua9dTpMYLCO76BTQr45EjpEnkeSoheWKpJCybNutwFKuBcb28pBHUYX7NzSapaAGkAt2+tugrcwIyg67qstCsyRzibTPJJHTCRWEkUkpEjBHFr6VGmMSKT1BtYXw8yo6k4sj5QCY0IFrj3gpLEYaliGjPrpPNRktLOmuR0SUA2keCVZeWR2ZV8Sgfusb7418J8QothhBE8ZE+aXbg+zZlZoEjHWxkXDqR+0Ma4qsO4VWUpLLqtIGYtT0tWrG5EluYPZWNwB+GMfF4N1Q5qdQjuP038/BNUqoaILVJVEuWPZk+co27xqmtPwB1W/Aj7sJ0/6jR+Wzh4j7K13YOvok1GXi5+ZzIkix0Iq3te31Pc/njrnY95ksb4yq3UsK791/L6ryOWiO6vnCD7R0Ou3qBfED+rGoYfMKp1PAn5SAP/AG/ynuXwNNf5OrjqWF/oJkMEth10nox97W98QdiDT/vMLRxFwqanwihVH/EYPXH8JSlqg5ZSrJIhs8bizKfceh7EbHDAggEGQVgYnC1MO7K9Oof0kf8AWx/3iY63Vcwv95neFr3F01KKV0rWAhlGgixLMbE+AKCxYW1DSCRpv2xcSBcr1AEr5wzPKflahkEnNgKc6ORDtLGb6SCOhv4G9CD7HF9E3PAAny+6oxH7RGpIA8fsJKmOH6vVSyyxwxpU0YWoWXVfUo1BlCHypo1Cy7XsTY74zMYXurNFRxLX2jQDhG2v11TmGYxjDkFxcnUnvUnSwzVcVJLUvpo6aLmrDe91iC2klPdpbSm57KQPMcQxGKAmkwXsPPh3W81ZTpf9nd6j6F6msgjNWFWmLF2PiD1EgBFwqAyS6UAWy6RZAdW20HilQeeyu70aPGwk8eOi63M8fNp7qx8Finrs6iaMcr5OIsNvHORaO7NqaypdbAlms332YwlJ9NhzmZv3e3jZV1nhxsFteG1SjAhZn8TOD6ZS+Y81YZNg6tEJkmJsqry7gl22XY2PcdTiLmZxlv4arodlv7qvRyPXZYxnaN0kGkCCnk1RyKAQTd7yBSLEIpJ7G2MMgYfEDICCOJEEeVp5lPXqU7+gVRVpWymomd3dmqo0DlixGgM2q53Hiew6bkeuHyGjEtY0R8p9f4VAnsyTxXVFkhrHiKhlgeTQ8tuhCNJIFvuxsrXY7aiNmO+H/iGNoUxlpi4AtoNh7nrVZ+Aw1ac1U6k8ydb+X8jRWLM8vFCC9C7s7KIoo3bVaWcxHWvuYkNz+qO17YzKzsRDa+gJJPITr4wtQsFO7O5XGlkP+iM3jYWeMVAYbfWgVgwt9sNrPu5xoYIg0WkdX+mipq/3CqRUxhlZSAwIIse+OheMpuLXAgwovK5aVY4ZpKlTUGwbWzGSP1QC1tiG0lyoXXcsdIGFaoqkuY1ny8og8/vEzEAXXt2hgAdN1bzDFyDKirGIhtOSGvI61Ak3FgyI07MNPnYsFHS+fmdnym87chljxOXwGqvgRI61+67g4cHy8eq9PDTq8kS2BKsVssj+siqC/wC1KRuE347EnOY+YugH7DkdO4c0Cn8vABRWRZEIFU2KSQwlDpOltVufKWYeZUvDEOoBLg3wxXrmoTuCfCNB4m58lBjMvh/P2TzP8lYzsxjoyrVCxapKVWcK0asW1Ai51koAfbfFdCuAyJdME2cQNftdSewzoNeCi8jpF+k+YpaKQJUx09kpkDMslrSKw7WZXGx2DdOourPNsj3CWk3cdtj5Ed6gwcQNY0QuVUJcKYHXVOIPoqmTReRA8LgX2jdT96nYBsTGJxTW2ftNxwMEd49eSiadMm462SKZRRsI/wDrlPqnamciUOI5RayvqBOlr7MPxtiwY3FsJhwNs24kcu7gudlSO0bKOlV6WUXbmRSEhJFFhJp2II+pMtrFT1t91tCnWGLbezxqOPWxWXjsCHi3gfoereacZjRJMnMU6XA1JKpsQRuDcb/4exxXpY+SxsNiKuHqZedx1un2YVBnosvr3AE7SGnka1jIt5Rc290D+12thDDjs8RUot/br3afeF6T4kwVMIXO1H069UrD+kj/AK2P+8TDzdV5bC/3md4Vy+Jkk3zCGmBaWGmeXbt9NTsFG9zzFikQgfd33pxhp/K2obE/QifCZXrqOa5aqjDw/T1qNJLPJeRY5YgpAWL5hittPctMrFu3TuCcJuxdahDGiwkd+W/tEK/smP8AmPI+apmYUb00OmZCjuh0EHwsA2h7MPbqD1DLe4IA3aWJoVqLgLkRr4X74/m1smph67MQ10/LefI2PET/AAJJMnnNFJroItckaT0cMUipqLHl6g40KDrNjtsRvfpc4y6L2xUdAJa4kTG+lzpzWk8GWjiArRxbmLQxwoGgjglARYmpGkdY1te9pCjhRZtO23QXwngqIrVDOYkbg790AqyvU7Nu0c+oV7+HvBlPRoZ4pOfJOoJnsACpswEYFwqHY9STtcmwttgQISZMq446uIwIVK+LGUTT0SPAutqeUTmPu6hXVgvq1muB3ttvYYspVDTeHjZVVqQq03UyYkLDMuz+SGNo10z0rnUYpLnTve4IOqJv1htfcXOF8RhGVHdo3XiNf/UOp4q2jXc1oY/Xhse49EbhTtLMkVFWzRGSSJ9E0BfzJM5kiYOb2Z1LK4J62Ruu+M9wL61NjoBEgxoQINuR08wmxZriOipaoziLLnFGUZxHEI0VACxkCoyva487SygnqStrHFDaL8SO1mJM34Xt4ABTzin8vXRlJZdQvQU5q5zHJWLCEQSOoWBEWwBsdTyEbWW5PluLkntSo3EP7JkhkzbUkn0Hf38lxrTTGY6+yvsWTNT5BVmUs1RPSyz1BfrzGg8S7bAKAFAHQLjYYxrAGtFglJJdJVDOKV40JrWpGFJkVSPdQbnsB6nEmgkwFfRNUuDaZMqFy6UUlTFU8vVGjlmisGChgAWS/RxYHULdALgYYxmBc6gQDfr04+a9PhqhYQHGYWt1OfQtDG0RWYznTCo31HqSQegQAs1+mkjrYY8i3DvDiHWy69c9lsGoIEXlNs1WJjHHGo5kzuoYDxBQWaVwey6+/QllH1hidMuEucbAD8DyXHRYDdPMwgZ51j25ToW3tdJIniaJkF7nqSe30a9LnVWxwawu3B9CDM9b+XXCTGyZZTkAEVjsQVVLX25Es3Ja231Co9wLHbFlXEHNbrMBPr63UW07dbKNyvhZgAjH9FpjLW83JKyUso32Kq3LYd9x0AxdUxYNxvJ/91nDx1Ci2l6fTRL54IoZpOdDIYZ7FykZkRyAApIXxxSqQLMNiAPrC4jRzPaMjhLdJMH1sQeH01Hw0mRYp5DRU01LOqwySJIzSNFIjxszkC5XWFKksL6htqJN8Vl9VlRpLgCLSINvCf4U8rS02WdxS5SV/TV6o25gI/MXCk/+bGyf106NJ49H6LONHCl+ci6eS1pqWhKxcikgX/o8R3Yki2ttz9XYDfqTc3xKhQ7KS4y52p+yy/inxBrm9jT6/Kdw/pI/62P+8TF7dVj4X+8zvCv3xOpXiRMxgNpYCI3B8jxO6huZYXAUnVqHl8R3wYiiyqwtcPLXwXrKby10hULNcuaGQV1MtozLHLV06Mrn6NidaFTZk8TNbbcgkDcLmUqge3sahvBDXGRrsefXey5sfO3xCbVuZpVUs8tPt8o6VMKt9RUEaBTYnzCOU2ueq3xNlJ1Ko1r/APuC08yZPpI9VwuDmkja/XqkOKpYYp+cysY1hSGlgBIVwUDkubgmFeYqkDzHw9AcSwwe5mQayS48Lxb/AGMTy1XKhAM+AHWyg5M3qamoiMg1OPBT08a6QCw0hVX6q+7b7DsNtbCUWYQ5wL89SefLoBZ2Kc7Et7MaHU7AcuJ9t19E8GZU9Ll9PTyEF44wrEdL9wPUDpf2xxXFTWBCiOLc4NJQz1KrrMaFgp6E7AX9rm59r4ELP8i+KhCGSpVmQPHHJpjsyNJHquF66AwdLeImykE3thdtV3aZXRcEiOR+0FWFoyyFTvipksMc0VfSEGmq7sCmwD9Wt6ahdrdQQ/TphkWKrNxCrVNlRkBGrci5V1Kkjte3874ep4Q1IvfmIPp+VmVccKO1uRkev4Uqkk9PUCpbTO4TQDLcm1rbMCpVguwfc7nqcL4r4RFPI0wNbfm0clbhfi7ajpIv1wV6+E0lDV1Du0FPHUxL9FCsKgIobeRX+u9yAT4SvpvcpUaRpgguLu9aL35rgQtD43/7Lrf/AAs392+LlEarHp5QoLMbAdcLgTYLyDGF5DW6qHkkLtqba3lX7Puf1j+7oO5OzhcN2Yk6rew9BtFsDXc9bddxhtXpvlVPKKmRaRnQmEtLy49Z0khSABZh1B8BB7jcAYwvibaLCMw8zAn223snMOXGYVrarl0R6lhQKqxoE1rDIEB0pJdecCl7/LEAtf61iBh5GSYk73iRO4vlv/ntyTkmOo+/grPlQE8QjnbUTuA2mKQWvYpGlmh23W5LgdbG+E6nyOzMH1HiTY87RwVrfmEFVyDjeqRTB8qJJoTynleUKGZdtZXTfxCzWG3i64e/ptN5zh0NN4jjtrtoka/xNmH+Wpr4/ZMv6T5iZ4I3mhjEr6fo4rhe/V7m56D+eLX4HDsplwBMcT9oVWF+JHEvLW2jrmrBSZnUyxsscyP6lAizAWN9Iu6ub7bqlt7ajsUXUqTCC5sd8x9CPM+C0Q5xGv3XWT5vKNAOkhmIBd3BIF72LK0k7Xv5VjAsRZQBflWiwyeHCPpYeZ8UNeeurqncQUBpq2WK1kkYzRe4Y3dR7q99vQjHqPg2KFWgGk3HXXis7F08r54pvTVPKO/6M9f1T6/s+vp19cMYvC/92eKycXhe1GZv7vf8qZh88f8AWx/3iYzW6rMwv95neFu7KCCCLg7EHvi9eoWE8X5hSUOYSR0UFPI2oMy8vRyJAqC0cikbEC5QWsxbxblQvWwhrmA4jaNvWym2sKYkhVhKGZxMwZY1nILxpdEaxJAtuQoJJtfv92NWj8KlrSbxpPXqsiv8YaxxaBrrCjK2jMdyXJI2OhelugLE3A/P7scqUOyFjpwH1/lW0cT28W1/yPsNPbvWg/C6lpqCkbNqw2Lkx04tdrC4Yqv2mIYX7KpNwGOE1oJ9nvxaliKyJH4WjSZYiLgxM7DxsPK+gA3GwMirZrFiuyo9zzplBI5yB15KZaA3mthVrgH1wwq1QvjchOUk3sizRGRb21rqtpHvqKt/u4DyXQsyqc0gikFXTRGWm5UaSKwB5Use0TOoOxC7DopNtJ2AxltpVHt7KoYdJI5g6x9d+KaLmg5mi31UvmFLJNRNQWjKyVcrUlvC0bcydow1zYpKolRW8OkkeYHa/C4gOinuAL+AnylV1acfNzVZyWYxs1PKNEibFG8LA+hVrG9vvHocemwFYRkJC8x8Uw7p7QA9d23ULvP5E0hSyg+hO/4L9bFuNczLBN+tt1T8MZUDswaSPTz2Tr4NzBc6iF/Okij38Jb/APX92MI6r0w0W58b/wDZlb/4Wb+7fHF0arBp5jI2o7KPKp/9R9/Qdvvw/hcNkGZ2vsszC4YUW3/d1ZeYdTK4nmCKWY2AxFzg0SV0CVMcNcNzuvNeO3PKuoaNXCKt9DNqZCCSb+Bg4AG3iOnyWPxzH1CQdOceG/qI18dKjRIaprjLM1jpTQiRJKiW0RW5cqh8zNquwstyNRLXN7nrhPBUXPqirENF+F+uFlLFVm0aLp2UPw3mrUsyU08p+XdrxysTsdrpJYgG9rAtsL9CNlaxmGD2mowX4fb6x76pfDseK7YdYjry9lJcdUBgq46pfJUFYZR6OAeW49bqCp+4Yr+G1szDSO1x3brnxnCh9PtBqFWc8lPMgEQLzrMskcai5bSb726C4G/sfe2icuR2YwIIJ71kfCGv7QuAt9ZWnVtS1JRzTOxflozKrEn9lSSSSSbAm59sebY0VqrWi0r15ORpKyzLszqoGMmszCRuZNGWKFmJBOl1sUuQNhsQLEHHra/wlr2DLqB3+9j781lsxJButCpZ6PN6ezKQYzup8MkTdiCD0Pr0NiD0IHmXNxGBqSD9j15rRBZXaqRneUmjqjBrd0ZBJG0liTuQwuAAbG35jHqfhOOdiWHPqOuvFZuJoim6y5yqYpLEnVDLGF/VPMTb9n+H3dLcThoOdum6zX4YOqtqN1kTz59/v36/RuFlor5OzuQNmFUxOzVMxva/WV+3fE2RN1GpOWwVkyqVTGArA262NwPxx6HDOaWQ0/VeSxrHiqS4ETxEKPqKSWunFPTKHa+5vcKO7ORcIg6kmx2sASRfMx1YPOUHRbXwzDuptzOBv4e/XNWfMMzIpaaRVjNLTUswhRxck6I443m3G8oe4QWsH6knbz1Wr2zuxEi7bjxJjuhbrGZRnPA9eKgK6ogWmqnqI3SWo0fLQAi6RxppiYjqi/fbVpGkEXxxjahewMMhs5jxJN+/6brpLcpnU6DuW+cGRMuXUiuwdhTx3YG4PgXcHuPfvjRSyR454d+foZaYNpZrMjHoGUgrf2JFj7E4ELH6LPKdI3pZI0pqqMPAxlTmIeqsmsMulbi/j8Pe7HfGTVwtYPzSXNmbWPfEH0v3JxlVhbGhUGlfPoFFKWHLjBhkQMGIidJFaM7FtMayhWFr+H0uWMjA7t2bm/iCL8LxKrkxkPUdFXGWrpKpGoMxqqd5RSq8NW7oGSTcMnM2uCdDhW3IY3vYEXYeo6o0lwi5ieHVlXUaGkQVXOE+F5KvRGkxjZ4S6rIvNjJURFlN90BEo7EgpJ1FsX0cZUlzJsNjcb7Hu22hL1cHSdD8sHiLHzEKHy2oakr430COenmN0U3VyjMkiC/lJs6jsfbbDMNqWAyk+R+x9O5VZn0pJOZo1/yH3HHcc19FZ6wqcsnMJ1Calflkd9cbaf4jC5TKwVWuAR0O+NxLJOrn0IzHsP8A4/fiFR+RpcugSYUlw9T5ZpSWtqxJLs/K8QjQ9dJAXxW6G+x9PXyuLxONquLWNt1pw9+a0aVOi0STdWXiTjiJ4RFQzq08rBAVB8Cm5Z9wNwBt7kemEML8Pf2k1mwB68lZi8W2lSLxsq/RUSRiyjcm7Md2YnqWJ3JvjZJXia2IqVjmeU14bqqKWRp66pC6JPoYLkKNNiHaw3N+1+xv1sFsWcRGSi3UXP0C9VgMJRosBOvXUKwcaZ7Q1kMcS1saWmV2bxXCgMCV8Pm32wjg6Feg8uLCbFP1iyo3LKWyDM8mpCWhnTWws0jF2Y/iRtfYkCw2HpiNenja1ntMcLQu0+yZ+1Ruf5sa+QhXb5NCNKjbnMpuWa+5QHYDva+HcHhRQbmcPmPp1usT4r8TLT2VPx649d1czmMxaVVgiSOFDH/V3O/uQBci2+xHpjYZi3imW6kaKjAV+3+V2o6n7q68O5hk9HvFUKXIs0jFyzdOu1huL2AAx5rENxlc/O23Cy9DTdRZoVC8XZ5HWVKckhooAbSAeZnA1Ad9IAH3n7hja+B4J1MGo/XglMZWDoATPLUJqIFHUzxAfjIgxu1zFMpNuq3LjHOvlKKWYW120xg93bZfwB3PoAT2xlNaXGArXvDGlxXzpwtkjVVSlPThXdr6ppd1UKLswXv2te5JPYXIuzNZ+0TzOngPqVRkfVPzuLf9Rr4n6DzKk8z4eValYZqq8fzCwvK7CJVVS4kYLuqktHMASbDQvUt4VX4mpUqZHEwPLbw3G2/K99PDUqTczGgH189fVWDiDNYnhqaXLZo4YISkaR07qGqCyi7Fh45NUjJCLG27ltVwBRVrOZUaI+Xc9cBJV7GBzSd1W1zCSWXlIUSlgqFfU4JjPKWKKNWNwpuI9QUkatZ72xR2bWNzG7nCLa3JJ99Y2VkkmBoD7KZrJIc0lWho0DSyMXlqdJRBY+KTQSXdgLKNRHUC5FrRwmGqsdmeYGw1P262RVqNIgLdMtolghjhS+iJFjW/ooAH7hjSSyheMOLUoRGDG0skokZEUgXESF5Dc+gsABckkYi5waJPL1MLoErL87ahraxahddJVkBpYqiFmhbwjS7SIfotin0gItZSQDc4rc5lRsB2tuvspAFp0TvNMqNKAtVAaYM30dTFJzoVk30MxYB421EXdh4xcMxHRGphqzPmBzDcaGOHloNthKvbVYbaddfVQGQTqtDTJUQIKN0dJumpWMhKTj6xA2XUPKQ17aRfldpNZ5pu+cERw0uPxv4rrCAwAi3V05psiNHJFLR1MiOjLHUaCpBBWAvJHqDKdnSTQwNwDYgLjrMa4zmHGPWx8oniuGiLQe9QHF2U/LSNDKSZLa45f/uAsx1MT5X1X1XPv3xq4XGUcThtIcLLNqYetRxEgyw3PH88t9luPwtV/wDRUJe/iMjpf7DSyNH+BQgj2IxKq4OeSOJVlFpbTa07AeyzDi3h9qKpaO1oWJaBu2nro9inlt6aT3Nn8NVDm5TqFF7YMqGw0oJWhpuZZ2HgG6j7Xv8As+nr16WvlYrE5vkZos/GYrLNNmu/2+6lbYQWSjAhFsCJRbAiUWwIlGBC8dAQQQCDsQcC6CQZCh56cxmx3Q+Unt+qf5Hv9/XWwmJz/I7VbmGxIrCD+4evMfXqPMPJlXX4W5A01SKth9DCSEP25LFTb1VAWv8ArEW3UgIYqqD8gVrG7qQ+PCv8rA2/L1sGPoxXwn2uvMX72A74WpkCZ3B6+i5VaTljYjrwMHwVC4SoyRJVQSPElKDI0qKNbMI2vHGrAgDSbnUD5hsb3FOPxtOmG0aQlziLnTh5LmDwtZznVaxgCQAO+bninUPDUAUVGYTmSS7SVDFvCoRyHQW3dml8BHc69IvYnMqYyq9xbSGunEyNfAX8pWi2k0CXFcZrUvJ8tJKq0ymrLI66bwQiO3LJGyuVDPp3sdza4GOUmtbna35vl0vczr3TafyhxJgm1/IKdgyYzQc6KmSGmVSVnrJWiUJ6pFH4hGQBsWUOLFtRJJtp4SqbvdHdfzJ35xbayi6s3Ro66/KT4Qzeiy0v8vHUVdS7KkrmHkJGGk0qoVt0BfawBN13tpADhqsaJnoCfZU5HE6LWOG87SspxMgZRqZGVrXVkYqwuCQdxsR1FsWNIcAQokQYVU+L6osNLO+pFiqQWmQXaMMjjp0ZS+hWG9x2OK67XOplrRJ4Hry5qVMgOBKo9BEnzVJHzEkivpglU+CSPSwMJuT9JHqeMKTcpIerKAcl5d2b3RB3G4PHuMAzxHApsRmAnu65eyrfEZNOVoVeYUuhGaMuWWRwWBb1Cgi2kbXjBtexGrgavajNU47eEfdJ4prmiKevNL5LDIahKaJVkgkGvlSCORVPRmQSMLkGzEIwJFzfE/itGlR/5RIkCCJ8pE+sqj4bXfVaWPuQSD9DHXmpHiTKJcvmhkpYpXRW5kqLGzQ3sUNiSzIGjLKQ1wARubAYzMPWbiGubUIB0Bn5uPIGDdaNRhpkFo+yV4ozWmzNoWiIYQyRaiwK+CZirofucRAsNgH2JxHDUqmFDg7cHzFwfKbcl2o5tWI2j1WmfC7MGalkpZWLTUcrQMWtdkG8LfcUIAPfScalKoKjA8bpR7criFZc3yqGpiMU6B0PY7EHsVI3Vh2IsRi0Ei4UVnWZ/CdtV4agNH15cy2J9i69V9tN9tybnFr8Q9zcqpqUiWkNMHiuP6A13/df7aT/AJGFez5rO/pP+/p+Uf0Brv8Auv8AbSf8jB2fNH9J/wB/T8pObgavUE6IHsOiTNqPsA8ar+bDB2ai74U7/q7zEfdV+VGR2jdWSRfMjizC97H3BsbMLg2NicQIIWdVoPpGHheY4qktQ0cs78uCNpWHULay37sxIVfWxNzY2BtjoaSmaGFqVv2i3E6KeTgKuPamH3zPf8bQ2/jifZp4fCjF3+n5Xv8AQGu/7r/bSf8AIwdnzXf6T/v6fleP8PKxgVb5XSdj9LIf/wCODJG6634WWnMKl+78p9knwqVSDVTmUA/o4xoB9na5Zv8Ad0fyw2cTULYlabWAarRKaBY0VEVURQFVVAAAHQADYD2xQprNvixV8+RKFWARIZKuovewCKRDqta45njtf6gxRiKvZtEakgev2VlNuYqn5PxNFQ0PyoBapMassegktJMC5DbWsqtGLdTpI3xnVcK/EVu00bJvyFvUymW1RTZl3+684V4UeanM1RHI86XCJURnTpu7WRC6a3ZmY6pCAC3S25MTiwx+SmQGndp7tTBgCBouU6UiXa8+vdVqrLycw1PliJjjjUqEj3uwURWS42BI6nY9Nt7BYeiKLqhGsXvJ53v/ACsjGYir2zaTDxnTwHC9/JT/AAQWrJIzUPLIKaVFhaRyVAEc7hCvQlWVG1Hfyi4FhjI+I1SwFrTYg231H3IWnhmzdwuvMtqIlgDyVBigjYsJD4nmlFwOULnUIgT4xdTKzPvbFVRry+Gtlx22A5/+XDXLZWAgCSbe/wDHvda98M6YR5TSKE0Ax6rdzqJYM36zAhiOxJGNa+6TUpxJk61dM8JYqTZkcdVdSCjWOxswFwdiLjvjjmhwgroMGQsP4XQzQMz0DmGXzfLGPwSIW8QRrSROpvYXIsfCANjk4k5HgCp8w/ynQ7ToQe7vKbp3H7bHgo/MqSRoKmGpZjJTr8zTuyFGaNpHMxIIDC5YEg9GUDoN7qb2tex9PR3ykC8EAR7eSg4Egh21wo7JaA1NbTUhcoXYF5B1SymQ6OykKD4vX2FsbNd1uzN9J8dh9ePdZZmHYCTUFhJjwMSfoNu+60SszIU5KUua/Nsg3jkp3n6djNTpdT+1q/jjGrYHDG5+Xxj3stJleptdVmWuWrq0aOm+WqOW7VQkRmR41CkHlqFeRtWkgjSbqOthasUzRpEOdmbIywbz36C3f4KebO6wg7pReJ3hr3qaWsppJJUWOUclkRl2s6gylXkUdFLK2xABvi/DZqVPKWEC+8+dgQOcEKFQB7pkK2xz50qCZKyKc6riF4UWN0JBBDKFdfCfKd9judr0j4ozPlcIHt1xUv0piQU+ofiNUqryVlAY4kbTIYnLvGCFIdoyo1JZrllJIsdtjhtuLpOeGA66dcVUaLgJTOq+M8R3gp9Q/wDzzxw/kBzD+dsPMpZtwO8gJSpWDDGVx7gSnuXfFmJ7cymkA7tC6TAfgCrn8FJ9sWfpahEtg9xBVX62kDDpb/5Aj3sr1lOaRVMSzQOJI26EfvBB3UjuDYjvhbRNgyo3jDh1ayGwsJ0uYX9D3U+qNYBh9xG6gjhEhV1aTarCxyyWggaeSKJPDJKwQah5TYlyR3KqrkjvptioC8Lz1DDF9bs3ba+C2vJ8rjpoVhiWyr+bHuzHuxO5OLl6RrQ0QNFxnWdQUqB53CgmyixLMfRVFyxtvt0G52xJrS4w0SVx72sbmcYCoeZfF1EJ5dMev+unjiv72Gs/nY4v/SvH7iB3kJYY2m79gc7uaT9F5R/Gam2E8EiE94XSZfYbFXuTt5e4xS9mTcHuIKvp1M+xHeCPddZjx3mRcRwZeis66hzJdTRhm0o0qqAFubnSGJsrb7YR/XUYJm3vbbrgmuwfwTCtr83pkE8lfG4ALOjQR6NW2iNbBWIve7sygAXPey9P4k2o/K1vd9z9hKsdhi0SSqplma82aqeWrp2nq9KyR/LyTKRuFijKupYBTY6QwAUXY9TLFZnlrshgbyB4mQY5SfBFKBIkX8V1k2dmmaVEpuZXGaRaioZXeNfE1rctGfRt5AB0/KuphxWylz4pwIGh09+d11tQtmBLlZ6anirwYJM5dZm2EKRfK3PoFlXmyD1sdxfDNHB4dnzNE89fwqn1qhsVkJkbkMLaWjtdR0Nzp2HQHVtt1ufe+qH56Z2iPI28+Pf3zn5MlYE3zT3gi/iI04RwiLx/o9ueaNBM1HTAJMIUJaaVkvIuodNVyrEkBQNNxqXGB2gyds6M7tJ0ABt5bcdditbLfKNB6peoonlr6eI0vywnYRRs5iZ441UluVGmyFV+u5fSW2tc4nhGteMufNuYmCeZPsI5yo1SW3iFutFSpFEkUY0pGoRF9FUAAfgAMaaVS2BCqNdwFCZnnpppqSWQ6pOSwKOx+s0bqy39xbqfU4qq0KdUQ8Spse5n7Ss0+IjPTVUEUlZFVyDUGiaNILRupDrJLr0jWvQG29mtsL0DB06bTkkeZuNDHL2U+2c4iVHZPwS7SCXMI+VAqgG8qePsuoqxPSw2sWNrWxXiviQeAKJl0Rodt7ooYTs5zftknz28581Y4825TPHluWuRfSxa8UZNhe0Z+tawYsFI2DHoMZ5pZwHYir9T5+0TyTWaDFNv0VJzCmqqab5peXSaSRGEZtJP1kiRg2ob72HL32ONKm6lVb2Rl3Gde8m335Jdwc05tOtuoT4VUmYRxaRQNUszLJzERJTv4NNx4l07krc3J9MV5G4ZxnPltESRznxUpNQDSVzR0HyjMi1NaZgd4qGGTQD3uXsrj8MDqnbCS1scXkT6XCA3JaT4KXgz/N4N5aZ6iI9pIgHI9DyibH7wcUHD4Op+1waeRt6/dTFSs3USOuCY5fkdHVxyJSu9PWK7OkMvhZQQPov10uCQ3mUMLi2xuOKxGHeHvu3SR79/EaFVmjTqtLd+BUBVuTTtrjAnhbS9wA6npe43G/cY9H2zauFzgAkb78jxWCKDqOMySQ1223McFo/w54spKKOZKmcIzypa6sdV4k+k8INlJGkt0GkXxTjP7ngL8bapj4eD2PibcL6eCu6fEXLCxX52G47kkKdgdmI0t+B2NxhVPQoHK6jKIKtqpcziYs0jBGmiKqZWLNaw1bXIFz0OOReVS2ixtQ1BqVOf/UjK7sPnI/CLnzWPsDazH2W5x1XQst+J+fw1kxnpptaCmjW9mXSebIXXexUsNFxsSFW/bDVG1KoRyv46eKRxAmvSBuPmt4WPgoCGjeZ4aWmRVlcanIAGhe5YgbADr36DqRezH4pmGojY7xE8h3lUYHDOxFZz3kuEwJkjme5TFQlDRVEYpkkraqEEsqDUOYSPHIyht1sbIoNjubHfHnAa+IYTUIY13HhynjuTqt+GUyA0SQl583zeQ65I6iKHuKWFC/8A52L/AIjEG0cG2zSCf9iY9LKRfVNyCByUU2QmrlBgnmmmAvyq+KQMPXxkNH+G2L/1Aot+doA4sI9rFV9mXGxk815PxDLSQxpA9EkzFxI1NGjWWyaCzKCuu+vYX209+oMO2s8l4cRaMxPOY5aINQtAiJ5I4ZoauKX5iOGKrLEvGxkJVm+uyE2US+oks+xsDvgxD6L25HOLdjbynl3W4lFNrwZAlWqSqpqpmTMqJopChOtyzoFGxKvsYQNi2yhbgt5t0clWkAaFSRwFj4jflc8tFfLXH52qr1PClRSSNIsAlplZZBI88Sghd0DksBp12J2GoADa+2kz4hTqUTSmHO1gE+Wv89yUdhSKoqahsxpvv9P5Vq+GNHLWUxEWZCMq7NNGlOhk1MxJcuzMHDb2YD22tYSfgaL3ZnD3XRXeBAK0PIODIKaY1BaWeoI086dtTAfZUABUH7IGGGU2sblaICqc4uMlWTE1xGBCrHxJlqVyyc0hYS+EakvqVSy8xl0gtcJfddxuRuBgQsYybN4aA30mSSQk875h+WSOoZkjvJ66SpIvv1vjNrUKmIubDhAn1PrKaY9tP+VIS8YQyHU8683ciVhpWFPrmGK5bmEHSpJ5huxOhAAaBhHNEBtuG5PM6RudtBcqZqg79cup8EnB8QBE5flSqun6GKwVSovpF+gX6zMoJZiBcKgDTd8NLgASOZ364XgDmbcGIAKrtdJLXSmaXU0h2tq0Ko7Ko0sQB+/c98buD+HsbTDGA+30Kx8VjyxxLiI7p+oSNZlDIBp0BrggqSGBHcMxvt18Nu22Gq2CLWwAOu/XuA8Eth/iLXukk9chp3knvS9FxJXJN/1qUsiMQGJcGyk2Kv1Jt1IvjKPw6i4lhaNCbC9hPI9aLTOMc1oeDYkDzMTuFZ+HeLFlXVV5nNG178pYURfwdUYsP+E4yq+ELLUqQI4yT6SE+yrP7nJTiniajkRFVTVtq8LK+iWO2+pGCCQG+/Qg9zgwmExGcgfLyiQfCYXK1amGyfPSPFVTNpZJ5A76I5SumRmILyqD4GaNVNnC2BI62HS2N7DYKpRBbmAB2NyOMC5idJCyK+NpVIcGl0biw8zA04FR8HheNeYHUOBoKsLX26MvTfF7Ple1uaQCLX37wq6nzse7IWkg3BG19WnXqVPZREnjIUBW0OotsAyD+d/zxp4ZjPmgWMHzH8rFxtSoMsuMjMD4OP0hSHyyfYX/AIRhrsmf4jySXb1f8j5lRlZGgmLFFOlEAuNt2e+3qADhOq1gqlxAsB6k/QLQw7qhoBocbl3fYN+pCr9PFrVVMw2Fwml2A++y2v69cZdNhe0NL9NoJ+kLbqVBTc5wpm+plonukz3aKay2tkhSRQpk5hvO8Mg5jqB4YvLqiW+7EAsb9sL4nAVaru0kOjheDxI1J4CAFZQxtCm0Mgs77T3HT1VxyPimh+XRdYohuDFGw2NzuSqEk+7Wv6YwK2Er9oTGfmfyfZazKrMo2UPnPGEkUqJR5hJUBjpIkgjst7Ws+hSx9gLdd+xbw2AbVtVphumhPtJ91TWxBptLmumJVakzetkaWP5qZgWbV42Abc32GyqfTZd7Y0mYGnnhjRblw8/M+aTdiyGB7yRP18vTyXUOSFowbISBbY6T/wAS6lP5H7zjUZgi9k29j5iR6eKyqnxJtOpEnykeRgjz8E8yLO5ctk1IGZGP0kTNdT6EEKNLDpe2/Q9rZXxD4cyo2DII31+y08FjXE6gjy+pUw3Gyu7HVKkRI0zOmrkSWOl/CSLi+lgPOrC4B1a8v9A5rdASNhuOH1HA+EaHbgnq3XXN1FxrFCbxOi3uJIQxeHV3MTRgvEG8wKhkO9wrXxX+idU/cJ4HQxzmxjvB4SFLtg3T8KEr635hxV0nNgnFwh5zs8hFto/Azy3I02uAPrWGHaDKlGGG45DT1AHqqXlr7r6LytpDBEZgBKY1MgHQPpGoD21Xw6qE6wIRgQjAhNswy+KdOXNEkqE30yKHW46GxBGBCRo8lp4gBFTwxgdAkarb8hgQmvFnDcNfTNBKLd0cDxRt2Zf5juLjvgQvnieKShqmpqtdEinYgbOOzKdrqex+8GxBGH8LiIdDlm47ClzSWepT2rzSG1uYpJ20r4ifbSN/4Y0q2JpBt3DrrksXDYSuX2Ye/T1/lIV3D0iOhkmpqRh4gJplVx/uKHb8Cx/DHm6nxFj3ZqDXGNwPv9z3L1FHBPDC2sRfYn+B5Ad6ip0jEug/LOT/AKyOSQRn8LCx/ADDVGqyqfmYATxkegJCpq0qlJvy1HEDgGk+Zj6le1U0kLaDy0v9VAwH3kjxH8/wwxUfUouymByE+sXPn4JalTo4hucZjzdB8BNh5eKngiGnsQAPdbC/3D+ONOGGjBEeCxi6oMTIJJ5GbePsqokVp0C2PjW1jfuP874xA2KwDeI0716Rz5w7i61jrbZW3Lowl1v5URfyXG5QbklvANHkF5nFONQB3EuPmU7EosDfY9MX5xAKVNN0kRoo2vTU0oHXlof3yjClZuYvA4N//S0MM7I2mTxcP/oVWsqiVnGorb9Y/wAupxj4ZrXOvHivQYt7ms+UHw++is2csoiBAFx5TpNht6jdfw3xsYotbTBA68LjwuvPYEOdVLSddRP0Nj4iFDU5eYFmELKBuZLgqP2xv/HCFMvrAudlIHGbeIv7rVqinhyGtLgTplgg+Bt6Be5ZGjsdElNTW21yvJf/AHLqbfeQDvhKpiuy/tU78RJ8pIjylOtwpqD/AJXkjgYA8cuvnCkqXI2jhaUNDPHHu7wSCXSB9ZgNDgD31W9ABjmF+IUGuFN4LSdJH2j6qOMwdd4LqZB7j95HlCcpm0Oi4lVjboCL/lscehGIp5JDp915l2ErdpBbHt53C44U4fkzSq5cd1p1P00wXoPsgm/jPQDtuSLCxxa9bOYGi9JhsPkaC7X0X0Xl+XxwwrDEipGg0qoGwH8/cnrhZNprWcO0kv6Wlp5LdNcKN/EYEKQhhVFCooVQLBVFgB6ADoMCF3gQjAhGBCMCEYEIwIRgQuJYVbzKGt6i+BCwvjmvkleopamWNGE50QzOYYeUD9EwEYDTal8Wok2bawthWo+o2pocvIAn1VzWtLefNSEWbKaQSVFaXTyrDTgwhybhRrY83exN9SDT4j4d8ZJpHtcrGQeJvHgLehvbVNZvlknyt+VDSPRcuMRQRVVdOto4VUGOLUCQSpsAAPFd/pG6nSL6WQK+Y5nFrG6nc9aWsNp3r+SBAlx663UZmmQCCJErJWUqbaxDLp/ZEmghz72W9u/XGmz4n27cmTNGnzNB8RdZ5wBpVC9jonUEEjwuE3pc2DRiOOEs+l25kkjLGqoCWYBQGYWB8x62Frm2LK2LxBtnytsIb+6+kk/RQpfD8O05i3M47nTwGi4o+Eqo0UWYIrTK7suiINI66Q41va9vGOguQLH2E2PyvzFWVKeZhYOr3UKK91HXxBmuCOh0oo/EWO334tGIe0WN7+wH3VLsKxxMi1vck/RPpszIgWx9gPu0k/59xhp+JIpCOtEmzBg1zPefWE2p6mSR4wiu76gSkalmIVrgADc9Thb9QflPO/gZTX6RsOA3BjxEfRStdwlU0UdHPIUQ1D6RHJqRkOrYSAWOgixJHS9vQlUuLWkgkW218OacLQ+zgD36LzMM0ikAikjkp7MySXcyKCnmA8JfVewIOu1x9+JNxeILC17u0Go0a6/PSO8Jb9DRY/PSGQ+Y8tfIqSpeH5XijelUTJGRJy5IHRZgCDYO6gPf7JAB3IJtbC1f4k3L2DhkHEEEzxMafdX0cCRUNYnM7uIEcpn+FIrVZboSogQRnWBNTklHQkHxRm4aJxawKEK3lIBIK5xbiZLHmeDtQe/YjvuNRzemnGYeSdcVVoan0JXwywy2stSrDY+JQZItJA8LWLg7owLXFsQwzIqSaZBH+Mexn0Oh0Xah+WA6x4/hTfw2zGSWojgjcTU8cLc4FuckZBXlaJSuq58Q0EtYL2xqUHVHTn02tBStQNEQtVjQKLAAD0AthhVrrAhGBCMCEYEIwIRgQjAhGBCMCEYEIwITetoIplKSxpIpBBDqGFj1G+BCrWX/AA4yyDWRSxsG684mUKPbmEhfvG/qcCFneTLSPW1VfFNBTxQl4oERFWNVA0CR7WDa2JcKCCbjfsMv4hUeSKIZMx0PumsO0AZyU0XK6rMDIks08kUapo5iJFreTYS8tbEKiEyBWux8P2rGrtaWGALWgEzpJgDaTxNpFtVPK6pqbeSkMn4XD8yokVo4paWaBY2FjFGGQRHfcMyhpDfux7k4qq4siGNMkOBnibz5WAUm0tzpBCpfBXEVTQsksTNod11w9VlBsCAv27dGG4sAbg2x6Q0oZm6PXWoWV2oNXIP47+vYr6Gn4RoHdneipWdiWZmgQkkm5JJW5JO98Uq5IjgjLr3+RpvuMSlR9ykWHvYb2x2TELkCZTfN8upcvpqispqOnSWGF3UpEqk2UmxKgHTtv7Y4urBudJW11M9XK0olkRWZj4bFhdFHRAd10gD874MUDToF7eBvzj6fRQw9QPqFh2OnL8/Xum48Q8JuZ5iEMiVUjELY6Y5FQNE5K7qrnmxu22zjGFQxYyNvBaPMEwR3ixHctF9Iyea4o3noao071UkVLGY3QuiSII3LWjkPnjF1ZA4OnwjpteTwzEU84YC4zMSDI3Gx2MRKBmY7KTZO8jyuhhzgwTmCojrAzoJkVjHLqDAKxFirh2tbrpUb2F3sDWfUpw5sRA6+qorsDXWOqvr/AA4y01Cz/KoGXcKtxHcdDywdH7rHvh1UK0QwqosqhR6AWH7sCF3gQjAhGBCMCEYEIwIRgQjAhGBCMCEYEIwIRgQoXjTKJKugnpoZBG8qaQxva1xqU23AZbqSL2DXsemBCoGQcB1YKc+KIvGLLNNUNMiWGxipwiKN7bEqR6k4SfhHOJAdDTqAIJ7zr1orxWAGknmq1xzxBX0jPTSRpA8h1Goiv9MAFXUhPlNggI3K2A2uCYU/h1NrpcZA0B0XTiHEQLKqU7VVQNL1E8iN1VpnYW9wSR+G+NbD4BriC1o8AB9Fm4nHikCCStL+EvB8LTNWlLrEeXDe5u488m/2fIvodfoLSxQptflpjRcwTqz6WeqddBawWvYXTaMCF4RfAhYHx/wVFS1jLGmmOYGSCxICkEcyP0sCQw9nsPLhzC0qdUFhHzbLPxtarQLagPy6EQPPj6qo1GY1kNv+lVAsenPfb8NViMKVsDTZ+5jfISnKGM7X9pPqtE4HzDMMyA0xQqiLolqpELBwOqCMFQ7E+axAFz0JAOZ/TKckhxjhw8U7+pdGi6zj4c1kn0NPGlNGX1EpVM0Qsb6kiMV0e+40ld+564YpUHtdme4O5xfzn3Vb6gIgCPZbHEpCgE3IABPS/vhpVLrAhGBCMCEYEIwIRgQjAhGBCMCEYEIwIRgQjAhGBCMCEYEKPz3JIKyEw1EYkQ72OxB7FSN1PuPU4ELM5/h9BDViFJqgKxG5MRYX9CYrn8b4vp4mpT/alquDpVf3D1MLUMoy2OmgSCFdMcY0qOv3knuSbknuScUJlPMCEYEIwIULxXkEVZBol1AoeYjoQGVgCLi4I3BIIIIsfuxJj3McHN1ChUptqNLHCxVA4e+HVLUSM07zOqnyalQN95RFf8iMTqVn1NVClh2UhDfWStTo6VIo1jjRURBZVUWAA7ADFSuS2BCMCEYEIwIRgQjAhGBCMCEYEL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8" name="AutoShape 24" descr="data:image/jpeg;base64,/9j/4AAQSkZJRgABAQAAAQABAAD/2wCEAAkGBxQTEBUTExQWFhUXGB8YGBgYGB8cHxwhHx4YIRweHiAgHygiHB8pHR8bITEjJTUrLi4yGx8zODMsNygtLiwBCgoKDg0OGxAQGzAlICU0LDQ0Liw3LC8sNDQsLCw0NDIsNCwvLCw0LywvLCwsLCwvLDQwNCwvLC8sLCwvLCwsLP/AABEIAOwA1gMBEQACEQEDEQH/xAAcAAABBQEBAQAAAAAAAAAAAAAAAwQFBgcCAQj/xABMEAACAQIEBAQCBgYGBgkFAAABAgMEEQAFEiEGEzFBIjJRYQcUI0JScYGRM2JyobHBFnOTs9HwFUNUgpLTJDQ1ZHSistLxF1NjwsP/xAAaAQACAwEBAAAAAAAAAAAAAAAABAIDBQEG/8QAOhEAAQMCBAMGBQMEAgEFAAAAAQACEQMhBBIxQVFh8BNxgZGhsQUiwdHhFDLxFTNSYiNCcoKSorLC/9oADAMBAAIRAxEAPwDccCEYEIwIRgQjAhGBCMCEYEIwIRgQjAhGBCg+Ks5kpkhMUaSPLMIgruUG6SNfUFa3kt0PXFdWoKbC86BSY0uMBZhkVTULPTSJCCTPUBdVa9n0mZQrjSwAUb3UG5RdlvbCX6prHucXEiAYjjCv7IkAQO/uWscM5oaqjgqCoUyxrIVBvbUL2v3xopZSeBCMCEYEIwIRgQjAhGBCMCEYEIwIRgQjAhGBCMCEYEIwIRgQjAhGBCMCEYEIwIRgQq7nXGtHTSGJ5dc4taCMa5CSbABR3727Dc444hok6LoBNgu55qGvoUqJOXLS25wLjwjSGDFgfsjUCD03x1cWVZHl0F6KaaChEUsrGRdKl9MwbQrArYBHkhG3k8I6Yz6VbNiHNkxz0tw8j3ph7Ipg2+q1fNc2pstp4lKsFuIoYolLsTY2VVG+wBP+Rh9zg0SVQATYJXIuKKSsuKadJSoBYKdxcXGx3x1cUxgQjAhGBCMCEYEIwIRgQjAhGBCMCEYEIwIRgQjAhGBCMCEYEIwIRgQjAhMM4zmClTmVE0cS72LsFvYXstz4jbsN8CFlPEvFs0jRNVhooTGZIoKaVxLI7GMIkjLpZXCSXCLsfEfqgYQdiHVQW0bQbk6Re/dZXimG3eqNUOVjmhdzHsHFPJGsju0RvGj6AGiHKKXL3JIc3IviTQC4PAn/AGBIAnUidbzpyXTpHp3fhTfDXEHy1HmFJIbQzQzGDUoW0jQ6lTSSwUSIwKrc7qRuThim+RB+/I8NxdVObF03hgCLTllIRJ5Dvz/CIZbJfX4AI1uPFcKPNbfCbH/8sz/j/juL+frsrnD5Y7+K9+ImeGurHmHip4kaOAaNYIZuXzNmFtcgYqwufoo/DhxzxOX8aXPpE8jqqmttKaRVVpwytNVx06hL06iF+XEmkXC2litJKRquNQVtiBcKwQ3Zjje5m5Ox0NhpsrLTxH29VoXC3GTwrdnjly9ZhGs7yEyoj2Clr3BjWVuXqY3sN/Lczo4g5m0qg+aPDqLqL6di5ui0yhrY5oxJDIkkbX0ujBlNiQbEEg2II/DDipS+BCMCEYEIwIRgQjAhGBCMCEYEIwIRgQjAhGBCMCEYEIwIRgQjAhZX8TM2MeYoqmK603haUExxanLSFgPMXihIUDf6M/awni2ZwAZjgNTsPUhXUTElZxS6Y7SxlRpfQaptYkdSpVVp4mubCmdSA3UgbmwvF0u+V3D9toH/AJEf7DbbYXUha48/t4JaizVI515Er0iEKGaaRJX3LRuWSzHWQI/CSmgRk2IOIvpFzDnbmN9AQOIva2t7zOsrofBsY71A1EAssUJV0MvKDBURZGjLCNvNfdJd2e3mtcgE4aa4yXPsYncxOvqLAKsjYddSpqroHMF1Sn1ESMXCqLiXxdwGjFtomksGCm2nwhlm1G57kxa3d7/7AXHO8WFpjb+erJnkMo5kDyzinIOqOVo1ksIlsqjfULsXupABspFziysDlcGtzcRJGp8uEFQYdJMfhOqbN0u0srSvMpEiyQzIwDqGmY8sBSY2kazXGlOgcYg6iYytgDSCCLaa3uBpueCkHDU9bpWjsksb6oY5SL88a5aeoN9Kc0Luj84OdRCqNHQ2xF/zNIuRwsHN4xxERa5vsuixn12Pf4rW/hPXmWKquAlqi4jHQXjj1sp6FHlEjKe9ye+GcMMtMNmY6vzA1VVQy6Ve8XqtGBCMCEYEIwIRgQjAhGBCMCEYEIwIVY4r41iopYoDHJLNN5UTSLAnSCzOyqt22G+5GIveGAuK6ASYCf5TxPTVETyLIF5YJmRyFeHTfUJFv4bWO/Q2uCRvjrXBwkaIIixWcZ1xq1a8So89LC7hYBDJpmn1uFEzALeOJAJGCk+PvsLYUr4hzZ7PbUnSw07zbuVtOmD+7fRXXhriQnK2qJ7ySUwkSflgXZ4CwcqNgS2nUOg8XbDTHBzQ4bqoiDChaT4v0jOqtDURof8AWMIyqj7R0yMdNt7gHYg9MXGk8CYVIr0zaVLcWcfwUMqxMjyOyh/CVAAbUF3ZhcnS2wvsLm1xcZTLvyipVDLXPcoam+L9OZAslPPGvd/AwXpuQrEkC/YE9LA3F+mi8bdddXE8GIpnfrr68DEf8VMjknmirE5bRCONYpLKyh3k2MliGKMeUFYawLtdbMThSuXBsjS8xrHLruKapxPNUumppXq4JGj5yS2kaeaoRtSoyF+WVP0Kq7KujqQFG12ARc5jaTmgwRaADuDE8ZEmfwrwCXA6zv1on2ZH5iGPnmYs1OTGaVGOkSqgkSRV1MUVrW1aSTG4OK6f/G85I1vmjbQjS8cJ1Ck75gJ4bKKpadpZnlnisVNg60jqoEVghXUUjUvcteU2XlgFd7Yvc4MYGsPhmBN9ZiTbkN7FQAkyR6cOt04XOY5CkREXnm1MApLiS4ZQ7kJN4mUlVIvpstiq6odg5oLr/wDXwjkLjQ3PjvHc4Nu9M/kCsjQiJhDKAJCKOfVaNiyGPVqZGcHT1Nil79MWdpLQ8m40+Zu4vOlh9e9Ry3iLdxVkpJVEbxrcwGco6VJKyyGZCZi7XVk0o5by+VC25IKpuBzBx/dEgt0GU2jWZI46mO+0WEbc+arlFl9SqSFl+XZzyS3Nj5T2QK6vELl2A5kodQRqY7Drhx9WkSI+YC+hkXtB2Ggg7KoNdfb263WpcCUwyugnmqQIoWcSKNK6zqAFrKWO5sEQs7DYE9g9SDyAHa9evgl3louNE3Hxig/2We3qWiH4+f7vzHXDAoPKXOIYOuutbKxZJx3TVFLNUnVEsP6QPYmx8pXSTq1G4AG9wRa+IOYWmFYyo1wn32UHB8XqZnVflqoamVQbRdWIC7c2+5Pa/f0x00ngSQoiswmAVKfEPMpByaWGR43mLu7Rmz8qJbuI2+q7MY1B62Lel8J4mt2VPMOpTNNmZ0KA4L4/VeTFKzS08rBIap3DMrMLrDOCAQwYMoffVYH1OO0qhJyPs4dSPRD2AfM3RXHP+LIaZuULzT2vyI2XWFAuXfUwWNLfWYgbi18WVKjaYlxUWtLjAXXB3FUOY0/PhDrZtLI4symwYdCQQVYEEdj63AmoqdwIRgQjAhGBCxvO4zUpmjyMzVKu0RjBCmKKJ2MOgHsVPM1HYliRuBjKxNV4xLA4Q3bnPXUpuk0GkY1VUkzOOtpec6Ik8PLaoZdnqY1IEwa1rrpMLeL6wIHQHExTdh6mRpOV0gcGk6es+F1zMHtki49UtRVUBqJqgySrHGq0tPIgF1REVTydV7yPvpVA2kOxbTqBxF7KmRtMAEn5iOJJ3jYbybwImF0Fsl08h+FsHw0yeSly2KKUaW1O+jqUDuzBWPdgDufXbtjTExdKlUD4k8PLSVa1CKOROTcWFlfcsPx3kH3TewxoYKqAcruh+NfNZXxGgS3Mzf3/ADp35eaqtdXRyrT+ImSFRAyn60aMeU49bJIytve8K7WYY7SAZVLRpM/T6z4Irlz6Ief3QQe+J9SI8TwTSMBZb6TytWlT2OyXt+yzj8HP2dmGuYKxbtbyP2PvyCVeyo7DB3/Yz5jb/wBTR4kD/Izp3AbCppKjLJGK6AJIGHVVLXXTfqYpRcdgGjGEcdQDKhGx6IWh8NxJrUQSbi35VFz2nlhqZo5tJeF2B0MIYbTESB3dpL3YhGMalGB6E9cY7qQpnIOXM2tYAcNzK1g7MJ/AumUMIK3McDlXExZKdpLjRy9OoJCnLDG6hWNjpFza+IlxB1I2uQN54uMxrZdA7vL+EvBkrl1Ro5mdZRAGZIARIIlkt4pZLHQocnpcn1tiLqzYJBEROrtJjYN3suht4+3DvKcJls0sUENpzGzzxxLqpgAw5olt9GNPSQA9ttNtsQNVjHOfaYaT+7lG/d9V3KSAL78EzSgKKJBE4j0GoKtDE6FAzFiVSoTw3axW3RVAFhiw1MxyyJ01IMxzaeGs6yuRF/t90lLCItC6YFMSiFtSNTlzcOdbOgXmadBUiVSOpJDEY6HF8m5m+zo2tBmJmflPmFyI6jrzU/wVkUtXUmAOyRiNpJmfS7qswRCkLowR9Sx6dYQBAptubYsZSbUudo03iTcG4uePeoucW2U58Ts1WWq+XuOTSrdx25jLff8AYiI/tW9Mb2AotOao/QdH0WD8UxDxlo09T97eZ9lnsIALSSKQoUuu/cFgR1PlsVv9oSepxYx7C9xeNL+N7eA9Z4qqqyoGMbTN3GPC1+4m/wD45Rsn9NXxrTCDVdnlMk4APWO6xx2+teQyS+14uu+KqWU15fo33/mVdXzjDRT1dfuG3/xAB8Vonwi4d2aukUanusI7AfXcfefCD9lSR+kOF8TUzOjqfxp67pvCUcjJOvPWPzr6bJ38Wcuc/KVep1hpXdpmiF5EDqAsq7G6oR41sbqTcG2Ea7XOpkNAJ4HTr6p6mQHAlZfmFVTxtUq9zBURc9ALaGmjYE6CpKlJPvut9JA2GEmMqPDCP3NMc4PGdx66gq9xaJ4G/j+UrnVWsEa5fGoeeXQtTOtuZJdmEkZZ9yxcfWOnSR2OOUmmq44h5sJgHQcDbl4yhxDR2Y13WkcOHk5sscTk86n1VMV9SoYxGsUl+qsb6N/MAD9UYPhlR7mEEWmx71zEtAI4rRMaaWRgQjAhGBCyr4h5E65vTVayNEsqLBzFNtMgYkBvUOhIUG4LIoOxwrjP7JtI4ddRKto/u1VIShpWNcVlVFMaylUUhrKsjSxAHeNfmFjuD0Ghe4OFTUqgU5G8X8IPP5SfUq7K05oPX8pPhWqkh5MslJFMYd4VeTlhd9WrSEOqTUSQzk22sAd8btL4bVMvA14m/wCFjVfiuHa7ITMcBZblwhxTFXwl4wUdDpkia2pCRcdNmUjdWGxHuCAu5paYKca4OEt0UnmuWxVELQzLqRuo6dNwQRurA2II3BAOAEgyF0gEQVQT8HabUSJ51v3URhrA3tcoV626AdMW9sdgAePVvIKnsG6Ekjgep8yU4zX4bRLlslPTl5JQ/OQysLs2kqU8KqoDIWTpsWv2xEVDmzG/23UnUQWFot9xofQLNsg4m+UqoJnuOWSkptuyMdL3Frgiwcr11R6fXD+KqCpSAOo34/z72WZgqLqNZxGh24fxtyMpxxRXJNmlTKktPtOkauQ0khW1MQ0ca+dUaJtwdxI5774WImYgkRyAsDqec+gW9T647JlUlwg5stQLxzJ4mipVB13hIEjK7Id3Km5Bt6YXbln5QNQd3bX0kTsrDO/PgE0q5qa5J5Ju0bHXVzynwgCUHRGwbWLrc9B+AE2Crz30a0d2pGmqiS3olIrW0u1xTEAynz1g85JjH6D/AFdyB63J2JJxLs6u07f4ba/9t0S3lvx+yU1QFGAaMXSJPBWSJex+nNplRTzEsoU+EWxz/kBuDqTdoPd+2dDvqj5ej56xqpCWJpFa01SI3eZmZkWqUK0LRKS0JYlzGdFybC197XNQcGEfK2QBxaf3T/2i030/EiCdzvz2jZTPAPFENHPUSymnGqk57CA3DvrGmIk2CyLqK6d/PudsOUGkA6xoJ5b9xVNQ6aeCr9LJLWSLEg1zTyFmPYuxLN7hAbsR2RCO4xuds1lANG3qeHideQMrA/TuqYkvcbnTkOPgLD/YgjQrWsy+F1JNHCpkmQxRCImMp9IAWa7hkYElmdiRa+s3vjNFRwm+uq2DTYYtppyTSi+EVIkod5JZPUHSNX7RUDr306SfXrifbHUATx3VYw7dCSRw265Gy0KKMKoVQAoFgALAAdAB2GKVeqlxzxpHSWgWIVE7rflFgqhTcXkYg2B3stiTY/fiylSdUMNCqrV2UW5nlYhnMdzGjQpBSGZWdUfWIwxs+lmUMqlSTpOoAgWt0x3EYGrRBqgXjb0t3qrDfEaFcimD528lYqWihXM3tOvPWNYxIRvrCyiWQjcI4jjUFj4RzNW9xfBc95w4+X5ZJjlaBzEnTW0LXDW59bq7/BnJWignqWLMKmQMjNfU6KDaQ3JYBmLMASTp03JvfGuycokRySjtVouJKKMCEYELNPi/UVAemjSpakgcPeUMyoZRpKJK6kMilQ+4PXsbbV1XuY2Wie7XwU2AEwSqfmNTNU00tE1RVCcIHFPMyTJKAWe0UmjmPsmpX1X3A3scJjE1GkOMFmk6Eaa+dwrTSabCx60VTrOfFOzVaGNnCFw6kc0pbe4BBuwV27agCcPYI0CQ4EEN013+3PZKYwVSwsAMu3t9SNeSM5zZyFABS4DWIIJB3VhqAupHfv7g76mJxpeBkPXXULLwfw1tNxzju6B1/nXSw8E5hVZW/wA7NFenmiIs00aFvEHQqGOpm8xC26OemMj9Wyo/IDJHIn1WyKGRsgQFrh4qWpyeeupSyEQTMuoDUjor9Rupswv3B2xaorMf6Z5j/tsn9lT/APJxpfo2c1T2hR/TPMv9tk/sqf8A5OD9IzmjtCoCqh+ZmZqmR2kc31AIgY27hEC67d7XYD2wniab6Wn7Upia1Wn/AMjAOdr/AMeyc0+SKilUlmQN5gkmm9vWw3Ht0wi6HGSAUmPitcaR6/dNxwrB6v8AmP8A24n2hXP6nW4DrxXv9F4fWT/iH+GDOUf1StwHXij+i8PrJ/xD/DBnKP6pW4DrxR/ReH1k/wCIf4YM5R/VK3AdeK9ThiEMGDSBh0IYAj7ja4wF5Igo/qlbl14pWqyFJWDSSTOwFtTPc2F7XJFz174i2GiGiF0/Fa51j1+64yaskpZC1HM8Y06NZWJyRcEhS8baVuN7eYgHsDjRw9B1RsvNtlo0HVMuZ4AJ4fXqymv6Z5l/tsn9lT/8nDH6RnNXdoUtQ8ZZgZog1Y7KZEUgxQWILqCNogeh7YhUwrGtJEroeSVpfHPGsOWpGZFZ3lJCIpA6W1MSxAVRdRffzDbrZBWrDOL0rJJZcxdAsU0nhZJEkUCwVN1JuNICgkDe42vY10sY0vyMMHhBHv16rtTDAiXCR110E2pM3vCda6wLBzZioDXADEA7mxte1/UkHGxTxw7PK+/n11rMrEq/DSauanIjhGvK4jqwEJOioKuo5vy8byiQLE0qhvKLeAsQOwj1W3sm/U3w67qFJwDnCBJA7/tfxW7S7R7ZgzodPoT/AArlmOZSyD5eKvqG5ShZZ2lWnp4rqNxylRmIGyx3Iv16YWbiK0BzxAOjRdx/HEq402aDz2Wi/CuqnkoLzu8qiV1glkFnliFtLtck7nVYncgDr1w+0ktBcIKXMTZXDElxGBCzz42Uh+RiqlsWpZ0cIy6lfUQlivfdlP3XHe+IvaHNLTuutMGVUqhVrB8syQUtdHqMfJmXUjMp1ggAbMNmCFyOva+MRs0f+QEuYYmRre3ltMcE8fn+XQqJWq/0jFPBXWjmhD2ktYrKFbwjcjTohcsOhIJFrA4vLP0zmvo3Doty/kiP5VebtAQ/UdfROXpDV0y5lmUq8nkyIkQQDlg+CMJ9pr3IB6EqbjFlfFvNbsaQuCL+p8PyospAMzu0S2VVaySmvzKSKFLEQQSICVUXtoDi/vdFJbbcDw4XqtLW9jhwSdyPrH1NvVWtMnPUtwCueU5e8PDlWJAQzw1UviUKxD81lLKAArFSpK7WvawtbGuwQwA8EmTLlmGN9KLzAheOgIsf8/4H3xxzQ4QUJ7QVZPgc+LsftD/3DuPxHoMTEYc0ncljYvC9mczf2+344dS+wukkYEIwIRgQjAhRdbVayUXyjZj6+qj29T+Hrh7C4bP87tFq4PCxFR/gPr9vNI41loowIS9B+mh/ro/7xMVVv7ZUm6hah8TKUCeiq5NqeFpEnbQHsJAmnUCDZCygFrXFxuOo8/i2OfRIYJKcokB11nddKlM7lXSfLKggScpAVia4s9kBQG4FwNOq3luBdFgNUCQW1W6Tvyvf7cYV5hp4tK9zjKZqWIQJOnyWYVQQoEUiPVKrRSI3c8pQPQW77EXYfG52uBF2tm+5Av6qFSjBB2JXs9VP8yuWZfaKPe0lifo2WFmcm9y4cSqxP2tOx6UNZT7M4mvc8OdxHdER5qZLs3Zs60SuY5lFBTSQUdPTS8iNi7SSLJIoJAkcqBZje17MbbC1hbEadN1SoH1nOGY2gEDkJ9reK65wa3KwCy1f4dZV8tldLFqLHlhyT6yEuwHsCxA9gMbSSVjwIRgQq/x7UU6ZfN81HzYmAXld3YkaFB7HVY6vq2v2x1oJMDVRc4NBJ0C+fcu4haKsWqqIueApVFZySgJBUq5BJZRcAtubncHC1fBzSyM+Wb29lbSxALpN4UpXxK1VUSK8j/M5dJPGHWzAtGth4RpbwKyXG/UG53KrCRTa0gDK8AxyJ8dTPtyvI+YniJXURjqVSOQypRUaDZAfpJmvqVW9dR0IBdrdPNfHDmpElsF7z5Du9T+EWdY6D3SnFmaVCK9JJHVCWZFuKhoW0o1/IY1BN7FLsbixHUbW4fAHtAYFuE375MKuriWtYZPmrzkPEMlVkFfHP+mp6aWNj01KYWKMfe11PupPfGjUpljsrktSqNqtDm6LOnQo2huvY/aHr9/qP8caGGxAqi+qToVm1mZh4hGGVcjAheOt/wCII6g9iPfEXsDxlcggEQU/oKzV4W2cC/sw+0P5jt9xGMSvQNJ0bLExWFNIyP2nqCnmKEojAhGBCja+qJJjQ27Ow/8ASPf1Pb7+jeFw3aHM7RaWDws/8j9Nh9e737tWyqALDYDoMbIELUXuBCMCEtlqF54iNlWaO59TzE8I/me3Tr0RxWIA/wCNviqnV2se1m5I8OtupuvxuzyVgMvhuAVWaYjqRqPLUHt4kLE/qqO5wtTouqTlEwmatdlKM5iVWaPOWrIJXljrOQoRarkmNYkBsGa2jmkWu7KL2BN9sY/6J9MzTiRpMz3axylP9s1wvN/JRWYqViOXs7uFkSWjmI03VmXWVIJDBUZmBBI8/SygSpkF3bgASCHD2nvP05rjrDJ5KQoa+KmqcxrfpCqVBhWJbAMWdmN3YGylgzaF9rgggYqfTdVp0qNriZ8OHdaT4KTXBrnO5qByrNgKhy9OTSSPqlpYnKjTfYC1tVuyGwbpYDpqU8KSGkjMRudevVJvxDWzeAV9N0E6SRI8RBjZFZCOhUgFSPa1sSXUvgQqSPiTB8w0QgqSiyPFzlQFS0QvJYBtbAC/lBJsbDY4rdWY0wT0VIMcRITbjLMafMKF/k5453gZZykbBmKrcN4RufAWt6kAYZoPDKgcdktiaRqUXMGpCyqvpFZVkjA9bjpY9G9NjZr+l8bdai0gPaOuPhqvOYbEVGuNN589Z4eOkcYU3Ry0xjIicxpFSazqYmSmYnl1SC9z4ls6X21G4sNh4/G0iyo2BckAjiRpP15L2VCoHtJm2xU/l9VT5bl0NdUxjmsv/QqUbiJSLra/1ypDSStv4iB1szVKiGSTdx1PH8cAqnPLrbLPYautraiLTzp6tlbYkFdJbfrYRpe3cAGw640G1OxDXNkO9Cs99L9QXMeQWTaNRbrbQrVaPhV6HJsxaeQPPNTytJp8q6YnCot9yBc7nrfFFSo6o7M7VNUKTKTQxmgVHq6cOuk/eCOoPqP8+2FmOLTIXl6NV1Jwc1RNiCVbzD06Eeo/w7fkTt0K4qtndb1Kq2q3M3+F7i9WIwIXLre29iDcEdQfX/PXEKlNtRuVy45ocCDoVJUNXrFjs46j+Y9j+7pjDrUnUnQVh4nDmi7kdE6xUlkwr6w35aHxfWb7PsP1j+7r6Xaw2HNUydE/hMLn+d+nv+P4TNFAFh0xsgACAtde46hGBC9hiMjaRsB5m9PYfrfw6+mEsViezGVuvsl8TiBRbzOn3UzSoFaJQLASRgD/AH0xlDVZOHcXV2k6yrp8SuDaieX5yiKtKIxG8L7BwpYqVOwDjURYkAi24tu5RxD6Jli38RhaeIAFTbgsv4f4ony+YP8AT+Gc/MwsdIa4CsNHQPa1r9NKi9iMdqEOZnvM3J0664LlJrmPyWDYsBr17+BV14sgpjSwV1I2mjklBuBb5WUt4ZkBtoXmeGSPob3ABJJzq1CZe0Xi4/yHDv4HinmP/wCp/hQHEbU458R/TJUqYokYkIW0TVM7/a1azCmq/QBR5sT+FU5y1NTbyFo9PEqn4g+GObpr5nrwF1H5fRcuJF0apTpAUblnNrKPctb+OPTsYzD0czhce/8AK8tVq1MXiC1hsSY7v4WxZbntHl9PBRS1MbTwxRxmNDqdmCqLBFu1ydwOtj6b4885waJK9WBOia0PxOpmk0SxT06kOUeULpblvocDQ7bhvw269LxZUa/9p4etwulpGqpmZZZMs+ZikZVMVWk6RsGYqxjEjOmnfxlrWsQVDLbfGfi3UxWaHixBE9+xnhryMFMUQ4sOVNOFHUqJKNTHXRMhMEp0n9NIZLmwJiKTOp2JUBbgkKTB9V9CqHPMsvcdwt3/AChdDQ9pA14eP5TOsqllM80EBhePU9RSk3CWcq80RAGqLWCHFhpO/lJI9Fg8fkbGo25TdYeO+GtquzaHfn+VUmqw7Hwgiw1DcKQGUhGsblGYKCvbYi1jjlRzazrjTfht5GYjabbqdJjqDZB8OPHxAEzvEHaN24woaSuyyCqqH+WCxrNG5AYpzFXwFPr3uo0jckC1jhZrspkJx7A8ZSsqnEyGCSlYSFpNMFRTXXxBblSj2KPp0kxPs6tsT2cqYplWmGubfl15hZ9HA1KFUuY4kEaH2PrB25rXKrOfnOHZqmwBkopSwHQNy3DAe2oHCK0xqs4OF144JvV0wdbdCN1Pof5j1GJ03uY7M1X0KzqTswUWCblWFmHUfwI9QfX+YONujWbVbIW9Te2o0ObovcXKSMCFywNwVNmHQ/4+oPcYqq0m1G5SovY17S12icvmRK2UaZPrdwvuPtX7fv6EYy2YR5qZToN1ms+HkVPm/b79bpuiACw/z6k+pxrtaGiAtRe4khGBCEjLtoXb7TfZH/uPYfifdXE4gUhA1VNeu2i2TrsOtlLwQhFCqLAf5/E++MYkkyVgve57i52qVh/SR/1sf94mBuqtwv8AeZ3haV8TM6lp6REp9XPqJRBGUF2FwzMRfYHSpAJ2BYE7A4YbE30XpnTHy6rHcrijkhiaoljpYZbkPIjyvJudTKgBOkHYzSEC99jh12MaKYYxo8evX0Wcz4e41jUe8+FvPly24rTuLqSCh4feCFRLE4EasxuCZnH0rEWvu2sWsL2AsLWTb8zu9aLjlaSNli9LmJEpNizEjzXZiTYAm27ORb16gKPVyhVbRMNbAG31tv0OefiMO6u2XOmdx7X2nblLjpF3yiqkp6rlx0/OzAKbB20xUmqNmAJsdcxXrbYatAbz3Vx/xAH5nmANkxgPh4oiG3J1KZ5yVhlSGl1y1uoEuoLcomLQzS6VJaQs8j+gL3b0OJSLqjTUq2YZ13vNuVgPCBy1nQ05W6/hWbhjh8PmoiqQkoioFARLiOM8wCwBJN2C3uTc2a/azOAe17HOaNSddSqq4IIB4KZ+LHDpkg+bp43+YjKhzCSHeG/jS3R9jqAYN0O25BcewOEEeaqa6CsoloKYAS0TVDSL4lMbAzI3TxwCFQqjcHS1rfaGEhUqzlrARz0Pc6Tfw8lflbqz8+UJ1RcWVTVEleiojx06Uk7EbIZJD9IEP6w6HYHY3GLsNSp0HNozZxJHdb2Cprvc5peBJA08/dVusqIUjMCKdF7Ofrbd79OvbYbW2vjXq1aTW9k0W3O9utFl0KFd7xXe6+w2v1rr5KclzeoLpUTK07RvG8didCCMKthHeyXUNewO5DAixDJ4nAVnNt+0iLdfjUXmzVDH0C7KTDhsfodPryV3+EsoldIpUj0GCGWDQysQ1MFjdpLeVzzEsDuALHcHCtAgF7RMyT58E3UmAeXsr3xTRJDlFaka6V+XqGsOgLrIzW9BqY7YYUBqspOF144LzAuptW0gcAjZh5W/iD6g9x+PUYspVXU3ZgmMPiHUXTtuOt1GqeoIsw2I9P8AEehxuUqrajcwW41weA5ui9xYpIwIRgQjAhGBC8ALNoXzdSeyj1P8h3/AkL4jECk3mq61VtJuZ389bqXp4Ai6V/M9Se5PvjEc4uMlYFSo6o7M5KY4oLqH9JH/AFsf94mOt1V+F/vM7wtwqKJHeN3UM0ZJQnsWUqSPfSSPxOL16hYlxjmJpahlihjMMPKpYAZAZPoEe90N2ZPpWB+4H62E61IVqmQEyBwO/wBbK5j+zbmOiqVRUSpStCObHSsiI0TsWJKSBwygmyMWAudupAXYX0W4WqxpfW09fx4370gcbSe/JRufT8+HmFzlmbqHjmGmOaDxo5FwNN7BgfMttvUdiDvhvPSrth4gga93ulOyr4Z80zmaTcd+44H0UnU8QVkclQhRknrWSoPKGt40YNdVAsdenSOxFjuCQRgvp0q7hVOjZF7CfstwOcwZRukf9HUsaXQTmq/1USOJJix6F4/l/ot99jq22vga+tUdlgZdzBA8Pmv7IhjRO/r42W68C8PCjpEDLaokRGqXLFmeTT4tTEktYkgdhvbrh0AAQFQSTqpuunKRO4XUVRmC+tgTb8cdXFgFDMWnjzIz0pkqCGkMlNeOJ9PkUqxdJQB30673BY4zcRUNTNTLTbgYJHGIgjzhM02hsOBHj1qkuMM7n50xamT9AyySRlissUotE527PYqeoIK4jhaFPIIcdbA6gjUeWvmu1Huk2XWfcEvTciRLVEMqhopYwSTZA1mABv4bkMoa4Xotsbba1JsGraN9vH7+yy6tKrfs7ztv4aeUjx0XFJXRkADw7XANtx6qRsw+78bY3qddhsLdbbHw8V5ithqrSXG/35jUeI7pTCfP5KOqWopSFkGzejjqVkH1lP5jqCNjjL+IFhdYX666vufCm1AyHEx1p19Y3biKtE+SVEwBUS0MkgU9RqhY2PuL4zlrDVZWcLrxwTerq0iXVIwUe/8AL1x0AnRW06T6hhglMv6QU5tpk1k9FUEsfYC3XHSxw1TDcBXcYy+y7kCzrrjNnU6bMCp26o4O4/l19QbKNV1J0jT3U2OqYSpkqCx6kJoj37EEbEHqD6HG2x4e3M1a4IIkaLrE0LlpAOpA+844XAaldhdY6uLzckKu7H8gPU+3/wAYpr1xSbJ1UKlRtNuZylaSmEa2G5O5J6k+p/ztjDe8vdmcsGtWdVdmclsRVSMCF1D+kj/rY/7xMdbqr8L/AHmd4WqfETP3oculqIwDINKJfoC7BQx9QL3t3sB3xevULCskreYXlkbVK5u8jG7Mfc+m2w6dha2Nn4e5gbzXn/izKhcNSOGyc1lSrjlqpkJOkaRcat9hYEs36qhj7YuxOIpBhzGw32Hj9BJSuEwtbOCLHhufDhzJA5oPCTRZdJXy6EijkULE+zTFZgrq3XStg4Frk2v4R1w6j2uZlpaHf269l6Wkx4dmqa8Ouu/VSvC2e1OqoLxQwszBp6icP5pSohjKixtpZQFvZQLm198PE4enDcpJGzRG2pn8XK0qb3XkRzPoveE5jR1lPUo8BeqlSnMMdPy1Mbst3h3DBAbHUyqGsOu13qFUl5p5TA3Jk9x58gbKioy2aVvWG1SjAhfPS09JSy1WUuvNUSDTMqNqIAVhG4jIdih6FdQuCdO2EMVTqB4qsdptbzE279O9MUnNIykJP5qeFqamnCvSPJyVlRtQaNg8fKZwFuE1lrMFIKdPDcVZKbw+oyzwJg2uIMxfWNjvzU5cIadErVz1uXU0UAYTos/0GoWaKVWdbAHflypzQAfXa31rmV6eKa5jrCJ8PxaVAsdTII6/lRnFpipnSkWFRyVQSyh/FIdO5IGyyfWB81rX22xd8OrVC01Hklrjpw7jxHJL4ui1xAbZ4GvHkeIO8+654RyKKWpaWtfTSwSaH2JMr7lYkVQSbgFmCgkL6XuG60tcQ46W8lCiQ6m1zRqAfMLd+KKqOXJ6uSFleNqSYqym4I5b9LfliAVg1WL53UGNRJ4jGpJkCMFYixCgEg28Wm/e3TC8EiBrzXnfhzaLquWqJ4KUyjIYIgjvqM6ptJHMJJme12McT3AAF7baz9nGZWxNR5IH7Z0IgRzI9dua9dTpMYLCO76BTQr45EjpEnkeSoheWKpJCybNutwFKuBcb28pBHUYX7NzSapaAGkAt2+tugrcwIyg67qstCsyRzibTPJJHTCRWEkUkpEjBHFr6VGmMSKT1BtYXw8yo6k4sj5QCY0IFrj3gpLEYaliGjPrpPNRktLOmuR0SUA2keCVZeWR2ZV8Sgfusb7418J8QothhBE8ZE+aXbg+zZlZoEjHWxkXDqR+0Ma4qsO4VWUpLLqtIGYtT0tWrG5EluYPZWNwB+GMfF4N1Q5qdQjuP038/BNUqoaILVJVEuWPZk+co27xqmtPwB1W/Aj7sJ0/6jR+Wzh4j7K13YOvok1GXi5+ZzIkix0Iq3te31Pc/njrnY95ksb4yq3UsK791/L6ryOWiO6vnCD7R0Ou3qBfED+rGoYfMKp1PAn5SAP/AG/ynuXwNNf5OrjqWF/oJkMEth10nox97W98QdiDT/vMLRxFwqanwihVH/EYPXH8JSlqg5ZSrJIhs8bizKfceh7EbHDAggEGQVgYnC1MO7K9Oof0kf8AWx/3iY63Vcwv95neFr3F01KKV0rWAhlGgixLMbE+AKCxYW1DSCRpv2xcSBcr1AEr5wzPKflahkEnNgKc6ORDtLGb6SCOhv4G9CD7HF9E3PAAny+6oxH7RGpIA8fsJKmOH6vVSyyxwxpU0YWoWXVfUo1BlCHypo1Cy7XsTY74zMYXurNFRxLX2jQDhG2v11TmGYxjDkFxcnUnvUnSwzVcVJLUvpo6aLmrDe91iC2klPdpbSm57KQPMcQxGKAmkwXsPPh3W81ZTpf9nd6j6F6msgjNWFWmLF2PiD1EgBFwqAyS6UAWy6RZAdW20HilQeeyu70aPGwk8eOi63M8fNp7qx8Finrs6iaMcr5OIsNvHORaO7NqaypdbAlms332YwlJ9NhzmZv3e3jZV1nhxsFteG1SjAhZn8TOD6ZS+Y81YZNg6tEJkmJsqry7gl22XY2PcdTiLmZxlv4arodlv7qvRyPXZYxnaN0kGkCCnk1RyKAQTd7yBSLEIpJ7G2MMgYfEDICCOJEEeVp5lPXqU7+gVRVpWymomd3dmqo0DlixGgM2q53Hiew6bkeuHyGjEtY0R8p9f4VAnsyTxXVFkhrHiKhlgeTQ8tuhCNJIFvuxsrXY7aiNmO+H/iGNoUxlpi4AtoNh7nrVZ+Aw1ac1U6k8ydb+X8jRWLM8vFCC9C7s7KIoo3bVaWcxHWvuYkNz+qO17YzKzsRDa+gJJPITr4wtQsFO7O5XGlkP+iM3jYWeMVAYbfWgVgwt9sNrPu5xoYIg0WkdX+mipq/3CqRUxhlZSAwIIse+OheMpuLXAgwovK5aVY4ZpKlTUGwbWzGSP1QC1tiG0lyoXXcsdIGFaoqkuY1ny8og8/vEzEAXXt2hgAdN1bzDFyDKirGIhtOSGvI61Ak3FgyI07MNPnYsFHS+fmdnym87chljxOXwGqvgRI61+67g4cHy8eq9PDTq8kS2BKsVssj+siqC/wC1KRuE347EnOY+YugH7DkdO4c0Cn8vABRWRZEIFU2KSQwlDpOltVufKWYeZUvDEOoBLg3wxXrmoTuCfCNB4m58lBjMvh/P2TzP8lYzsxjoyrVCxapKVWcK0asW1Ai51koAfbfFdCuAyJdME2cQNftdSewzoNeCi8jpF+k+YpaKQJUx09kpkDMslrSKw7WZXGx2DdOourPNsj3CWk3cdtj5Ed6gwcQNY0QuVUJcKYHXVOIPoqmTReRA8LgX2jdT96nYBsTGJxTW2ftNxwMEd49eSiadMm462SKZRRsI/wDrlPqnamciUOI5RayvqBOlr7MPxtiwY3FsJhwNs24kcu7gudlSO0bKOlV6WUXbmRSEhJFFhJp2II+pMtrFT1t91tCnWGLbezxqOPWxWXjsCHi3gfoereacZjRJMnMU6XA1JKpsQRuDcb/4exxXpY+SxsNiKuHqZedx1un2YVBnosvr3AE7SGnka1jIt5Rc290D+12thDDjs8RUot/br3afeF6T4kwVMIXO1H069UrD+kj/AK2P+8TDzdV5bC/3md4Vy+Jkk3zCGmBaWGmeXbt9NTsFG9zzFikQgfd33pxhp/K2obE/QifCZXrqOa5aqjDw/T1qNJLPJeRY5YgpAWL5hittPctMrFu3TuCcJuxdahDGiwkd+W/tEK/smP8AmPI+apmYUb00OmZCjuh0EHwsA2h7MPbqD1DLe4IA3aWJoVqLgLkRr4X74/m1smph67MQ10/LefI2PET/AAJJMnnNFJroItckaT0cMUipqLHl6g40KDrNjtsRvfpc4y6L2xUdAJa4kTG+lzpzWk8GWjiArRxbmLQxwoGgjglARYmpGkdY1te9pCjhRZtO23QXwngqIrVDOYkbg790AqyvU7Nu0c+oV7+HvBlPRoZ4pOfJOoJnsACpswEYFwqHY9STtcmwttgQISZMq446uIwIVK+LGUTT0SPAutqeUTmPu6hXVgvq1muB3ttvYYspVDTeHjZVVqQq03UyYkLDMuz+SGNo10z0rnUYpLnTve4IOqJv1htfcXOF8RhGVHdo3XiNf/UOp4q2jXc1oY/Xhse49EbhTtLMkVFWzRGSSJ9E0BfzJM5kiYOb2Z1LK4J62Ruu+M9wL61NjoBEgxoQINuR08wmxZriOipaoziLLnFGUZxHEI0VACxkCoyva487SygnqStrHFDaL8SO1mJM34Xt4ABTzin8vXRlJZdQvQU5q5zHJWLCEQSOoWBEWwBsdTyEbWW5PluLkntSo3EP7JkhkzbUkn0Hf38lxrTTGY6+yvsWTNT5BVmUs1RPSyz1BfrzGg8S7bAKAFAHQLjYYxrAGtFglJJdJVDOKV40JrWpGFJkVSPdQbnsB6nEmgkwFfRNUuDaZMqFy6UUlTFU8vVGjlmisGChgAWS/RxYHULdALgYYxmBc6gQDfr04+a9PhqhYQHGYWt1OfQtDG0RWYznTCo31HqSQegQAs1+mkjrYY8i3DvDiHWy69c9lsGoIEXlNs1WJjHHGo5kzuoYDxBQWaVwey6+/QllH1hidMuEucbAD8DyXHRYDdPMwgZ51j25ToW3tdJIniaJkF7nqSe30a9LnVWxwawu3B9CDM9b+XXCTGyZZTkAEVjsQVVLX25Es3Ja231Co9wLHbFlXEHNbrMBPr63UW07dbKNyvhZgAjH9FpjLW83JKyUso32Kq3LYd9x0AxdUxYNxvJ/91nDx1Ci2l6fTRL54IoZpOdDIYZ7FykZkRyAApIXxxSqQLMNiAPrC4jRzPaMjhLdJMH1sQeH01Hw0mRYp5DRU01LOqwySJIzSNFIjxszkC5XWFKksL6htqJN8Vl9VlRpLgCLSINvCf4U8rS02WdxS5SV/TV6o25gI/MXCk/+bGyf106NJ49H6LONHCl+ci6eS1pqWhKxcikgX/o8R3Yki2ttz9XYDfqTc3xKhQ7KS4y52p+yy/inxBrm9jT6/Kdw/pI/62P+8TF7dVj4X+8zvCv3xOpXiRMxgNpYCI3B8jxO6huZYXAUnVqHl8R3wYiiyqwtcPLXwXrKby10hULNcuaGQV1MtozLHLV06Mrn6NidaFTZk8TNbbcgkDcLmUqge3sahvBDXGRrsefXey5sfO3xCbVuZpVUs8tPt8o6VMKt9RUEaBTYnzCOU2ueq3xNlJ1Ko1r/APuC08yZPpI9VwuDmkja/XqkOKpYYp+cysY1hSGlgBIVwUDkubgmFeYqkDzHw9AcSwwe5mQayS48Lxb/AGMTy1XKhAM+AHWyg5M3qamoiMg1OPBT08a6QCw0hVX6q+7b7DsNtbCUWYQ5wL89SefLoBZ2Kc7Et7MaHU7AcuJ9t19E8GZU9Ll9PTyEF44wrEdL9wPUDpf2xxXFTWBCiOLc4NJQz1KrrMaFgp6E7AX9rm59r4ELP8i+KhCGSpVmQPHHJpjsyNJHquF66AwdLeImykE3thdtV3aZXRcEiOR+0FWFoyyFTvipksMc0VfSEGmq7sCmwD9Wt6ahdrdQQ/TphkWKrNxCrVNlRkBGrci5V1Kkjte3874ep4Q1IvfmIPp+VmVccKO1uRkev4Uqkk9PUCpbTO4TQDLcm1rbMCpVguwfc7nqcL4r4RFPI0wNbfm0clbhfi7ajpIv1wV6+E0lDV1Du0FPHUxL9FCsKgIobeRX+u9yAT4SvpvcpUaRpgguLu9aL35rgQtD43/7Lrf/AAs392+LlEarHp5QoLMbAdcLgTYLyDGF5DW6qHkkLtqba3lX7Puf1j+7oO5OzhcN2Yk6rew9BtFsDXc9bddxhtXpvlVPKKmRaRnQmEtLy49Z0khSABZh1B8BB7jcAYwvibaLCMw8zAn223snMOXGYVrarl0R6lhQKqxoE1rDIEB0pJdecCl7/LEAtf61iBh5GSYk73iRO4vlv/ntyTkmOo+/grPlQE8QjnbUTuA2mKQWvYpGlmh23W5LgdbG+E6nyOzMH1HiTY87RwVrfmEFVyDjeqRTB8qJJoTynleUKGZdtZXTfxCzWG3i64e/ptN5zh0NN4jjtrtoka/xNmH+Wpr4/ZMv6T5iZ4I3mhjEr6fo4rhe/V7m56D+eLX4HDsplwBMcT9oVWF+JHEvLW2jrmrBSZnUyxsscyP6lAizAWN9Iu6ub7bqlt7ajsUXUqTCC5sd8x9CPM+C0Q5xGv3XWT5vKNAOkhmIBd3BIF72LK0k7Xv5VjAsRZQBflWiwyeHCPpYeZ8UNeeurqncQUBpq2WK1kkYzRe4Y3dR7q99vQjHqPg2KFWgGk3HXXis7F08r54pvTVPKO/6M9f1T6/s+vp19cMYvC/92eKycXhe1GZv7vf8qZh88f8AWx/3iYzW6rMwv95neFu7KCCCLg7EHvi9eoWE8X5hSUOYSR0UFPI2oMy8vRyJAqC0cikbEC5QWsxbxblQvWwhrmA4jaNvWym2sKYkhVhKGZxMwZY1nILxpdEaxJAtuQoJJtfv92NWj8KlrSbxpPXqsiv8YaxxaBrrCjK2jMdyXJI2OhelugLE3A/P7scqUOyFjpwH1/lW0cT28W1/yPsNPbvWg/C6lpqCkbNqw2Lkx04tdrC4Yqv2mIYX7KpNwGOE1oJ9nvxaliKyJH4WjSZYiLgxM7DxsPK+gA3GwMirZrFiuyo9zzplBI5yB15KZaA3mthVrgH1wwq1QvjchOUk3sizRGRb21rqtpHvqKt/u4DyXQsyqc0gikFXTRGWm5UaSKwB5Use0TOoOxC7DopNtJ2AxltpVHt7KoYdJI5g6x9d+KaLmg5mi31UvmFLJNRNQWjKyVcrUlvC0bcydow1zYpKolRW8OkkeYHa/C4gOinuAL+AnylV1acfNzVZyWYxs1PKNEibFG8LA+hVrG9vvHocemwFYRkJC8x8Uw7p7QA9d23ULvP5E0hSyg+hO/4L9bFuNczLBN+tt1T8MZUDswaSPTz2Tr4NzBc6iF/Okij38Jb/APX92MI6r0w0W58b/wDZlb/4Wb+7fHF0arBp5jI2o7KPKp/9R9/Qdvvw/hcNkGZ2vsszC4YUW3/d1ZeYdTK4nmCKWY2AxFzg0SV0CVMcNcNzuvNeO3PKuoaNXCKt9DNqZCCSb+Bg4AG3iOnyWPxzH1CQdOceG/qI18dKjRIaprjLM1jpTQiRJKiW0RW5cqh8zNquwstyNRLXN7nrhPBUXPqirENF+F+uFlLFVm0aLp2UPw3mrUsyU08p+XdrxysTsdrpJYgG9rAtsL9CNlaxmGD2mowX4fb6x76pfDseK7YdYjry9lJcdUBgq46pfJUFYZR6OAeW49bqCp+4Yr+G1szDSO1x3brnxnCh9PtBqFWc8lPMgEQLzrMskcai5bSb726C4G/sfe2icuR2YwIIJ71kfCGv7QuAt9ZWnVtS1JRzTOxflozKrEn9lSSSSSbAm59sebY0VqrWi0r15ORpKyzLszqoGMmszCRuZNGWKFmJBOl1sUuQNhsQLEHHra/wlr2DLqB3+9j781lsxJButCpZ6PN6ezKQYzup8MkTdiCD0Pr0NiD0IHmXNxGBqSD9j15rRBZXaqRneUmjqjBrd0ZBJG0liTuQwuAAbG35jHqfhOOdiWHPqOuvFZuJoim6y5yqYpLEnVDLGF/VPMTb9n+H3dLcThoOdum6zX4YOqtqN1kTz59/v36/RuFlor5OzuQNmFUxOzVMxva/WV+3fE2RN1GpOWwVkyqVTGArA262NwPxx6HDOaWQ0/VeSxrHiqS4ETxEKPqKSWunFPTKHa+5vcKO7ORcIg6kmx2sASRfMx1YPOUHRbXwzDuptzOBv4e/XNWfMMzIpaaRVjNLTUswhRxck6I443m3G8oe4QWsH6knbz1Wr2zuxEi7bjxJjuhbrGZRnPA9eKgK6ogWmqnqI3SWo0fLQAi6RxppiYjqi/fbVpGkEXxxjahewMMhs5jxJN+/6brpLcpnU6DuW+cGRMuXUiuwdhTx3YG4PgXcHuPfvjRSyR454d+foZaYNpZrMjHoGUgrf2JFj7E4ELH6LPKdI3pZI0pqqMPAxlTmIeqsmsMulbi/j8Pe7HfGTVwtYPzSXNmbWPfEH0v3JxlVhbGhUGlfPoFFKWHLjBhkQMGIidJFaM7FtMayhWFr+H0uWMjA7t2bm/iCL8LxKrkxkPUdFXGWrpKpGoMxqqd5RSq8NW7oGSTcMnM2uCdDhW3IY3vYEXYeo6o0lwi5ieHVlXUaGkQVXOE+F5KvRGkxjZ4S6rIvNjJURFlN90BEo7EgpJ1FsX0cZUlzJsNjcb7Hu22hL1cHSdD8sHiLHzEKHy2oakr430COenmN0U3VyjMkiC/lJs6jsfbbDMNqWAyk+R+x9O5VZn0pJOZo1/yH3HHcc19FZ6wqcsnMJ1Calflkd9cbaf4jC5TKwVWuAR0O+NxLJOrn0IzHsP8A4/fiFR+RpcugSYUlw9T5ZpSWtqxJLs/K8QjQ9dJAXxW6G+x9PXyuLxONquLWNt1pw9+a0aVOi0STdWXiTjiJ4RFQzq08rBAVB8Cm5Z9wNwBt7kemEML8Pf2k1mwB68lZi8W2lSLxsq/RUSRiyjcm7Md2YnqWJ3JvjZJXia2IqVjmeU14bqqKWRp66pC6JPoYLkKNNiHaw3N+1+xv1sFsWcRGSi3UXP0C9VgMJRosBOvXUKwcaZ7Q1kMcS1saWmV2bxXCgMCV8Pm32wjg6Feg8uLCbFP1iyo3LKWyDM8mpCWhnTWws0jF2Y/iRtfYkCw2HpiNenja1ntMcLQu0+yZ+1Ruf5sa+QhXb5NCNKjbnMpuWa+5QHYDva+HcHhRQbmcPmPp1usT4r8TLT2VPx649d1czmMxaVVgiSOFDH/V3O/uQBci2+xHpjYZi3imW6kaKjAV+3+V2o6n7q68O5hk9HvFUKXIs0jFyzdOu1huL2AAx5rENxlc/O23Cy9DTdRZoVC8XZ5HWVKckhooAbSAeZnA1Ad9IAH3n7hja+B4J1MGo/XglMZWDoATPLUJqIFHUzxAfjIgxu1zFMpNuq3LjHOvlKKWYW120xg93bZfwB3PoAT2xlNaXGArXvDGlxXzpwtkjVVSlPThXdr6ppd1UKLswXv2te5JPYXIuzNZ+0TzOngPqVRkfVPzuLf9Rr4n6DzKk8z4eValYZqq8fzCwvK7CJVVS4kYLuqktHMASbDQvUt4VX4mpUqZHEwPLbw3G2/K99PDUqTczGgH189fVWDiDNYnhqaXLZo4YISkaR07qGqCyi7Fh45NUjJCLG27ltVwBRVrOZUaI+Xc9cBJV7GBzSd1W1zCSWXlIUSlgqFfU4JjPKWKKNWNwpuI9QUkatZ72xR2bWNzG7nCLa3JJ99Y2VkkmBoD7KZrJIc0lWho0DSyMXlqdJRBY+KTQSXdgLKNRHUC5FrRwmGqsdmeYGw1P262RVqNIgLdMtolghjhS+iJFjW/ooAH7hjSSyheMOLUoRGDG0skokZEUgXESF5Dc+gsABckkYi5waJPL1MLoErL87ahraxahddJVkBpYqiFmhbwjS7SIfotin0gItZSQDc4rc5lRsB2tuvspAFp0TvNMqNKAtVAaYM30dTFJzoVk30MxYB421EXdh4xcMxHRGphqzPmBzDcaGOHloNthKvbVYbaddfVQGQTqtDTJUQIKN0dJumpWMhKTj6xA2XUPKQ17aRfldpNZ5pu+cERw0uPxv4rrCAwAi3V05psiNHJFLR1MiOjLHUaCpBBWAvJHqDKdnSTQwNwDYgLjrMa4zmHGPWx8oniuGiLQe9QHF2U/LSNDKSZLa45f/uAsx1MT5X1X1XPv3xq4XGUcThtIcLLNqYetRxEgyw3PH88t9luPwtV/wDRUJe/iMjpf7DSyNH+BQgj2IxKq4OeSOJVlFpbTa07AeyzDi3h9qKpaO1oWJaBu2nro9inlt6aT3Nn8NVDm5TqFF7YMqGw0oJWhpuZZ2HgG6j7Xv8As+nr16WvlYrE5vkZos/GYrLNNmu/2+6lbYQWSjAhFsCJRbAiUWwIlGBC8dAQQQCDsQcC6CQZCh56cxmx3Q+Unt+qf5Hv9/XWwmJz/I7VbmGxIrCD+4evMfXqPMPJlXX4W5A01SKth9DCSEP25LFTb1VAWv8ArEW3UgIYqqD8gVrG7qQ+PCv8rA2/L1sGPoxXwn2uvMX72A74WpkCZ3B6+i5VaTljYjrwMHwVC4SoyRJVQSPElKDI0qKNbMI2vHGrAgDSbnUD5hsb3FOPxtOmG0aQlziLnTh5LmDwtZznVaxgCQAO+bninUPDUAUVGYTmSS7SVDFvCoRyHQW3dml8BHc69IvYnMqYyq9xbSGunEyNfAX8pWi2k0CXFcZrUvJ8tJKq0ymrLI66bwQiO3LJGyuVDPp3sdza4GOUmtbna35vl0vczr3TafyhxJgm1/IKdgyYzQc6KmSGmVSVnrJWiUJ6pFH4hGQBsWUOLFtRJJtp4SqbvdHdfzJ35xbayi6s3Ro66/KT4Qzeiy0v8vHUVdS7KkrmHkJGGk0qoVt0BfawBN13tpADhqsaJnoCfZU5HE6LWOG87SspxMgZRqZGVrXVkYqwuCQdxsR1FsWNIcAQokQYVU+L6osNLO+pFiqQWmQXaMMjjp0ZS+hWG9x2OK67XOplrRJ4Hry5qVMgOBKo9BEnzVJHzEkivpglU+CSPSwMJuT9JHqeMKTcpIerKAcl5d2b3RB3G4PHuMAzxHApsRmAnu65eyrfEZNOVoVeYUuhGaMuWWRwWBb1Cgi2kbXjBtexGrgavajNU47eEfdJ4prmiKevNL5LDIahKaJVkgkGvlSCORVPRmQSMLkGzEIwJFzfE/itGlR/5RIkCCJ8pE+sqj4bXfVaWPuQSD9DHXmpHiTKJcvmhkpYpXRW5kqLGzQ3sUNiSzIGjLKQ1wARubAYzMPWbiGubUIB0Bn5uPIGDdaNRhpkFo+yV4ozWmzNoWiIYQyRaiwK+CZirofucRAsNgH2JxHDUqmFDg7cHzFwfKbcl2o5tWI2j1WmfC7MGalkpZWLTUcrQMWtdkG8LfcUIAPfScalKoKjA8bpR7criFZc3yqGpiMU6B0PY7EHsVI3Vh2IsRi0Ei4UVnWZ/CdtV4agNH15cy2J9i69V9tN9tybnFr8Q9zcqpqUiWkNMHiuP6A13/df7aT/AJGFez5rO/pP+/p+Uf0Brv8Auv8AbSf8jB2fNH9J/wB/T8pObgavUE6IHsOiTNqPsA8ar+bDB2ai74U7/q7zEfdV+VGR2jdWSRfMjizC97H3BsbMLg2NicQIIWdVoPpGHheY4qktQ0cs78uCNpWHULay37sxIVfWxNzY2BtjoaSmaGFqVv2i3E6KeTgKuPamH3zPf8bQ2/jifZp4fCjF3+n5Xv8AQGu/7r/bSf8AIwdnzXf6T/v6fleP8PKxgVb5XSdj9LIf/wCODJG6634WWnMKl+78p9knwqVSDVTmUA/o4xoB9na5Zv8Ad0fyw2cTULYlabWAarRKaBY0VEVURQFVVAAAHQADYD2xQprNvixV8+RKFWARIZKuovewCKRDqta45njtf6gxRiKvZtEakgev2VlNuYqn5PxNFQ0PyoBapMassegktJMC5DbWsqtGLdTpI3xnVcK/EVu00bJvyFvUymW1RTZl3+684V4UeanM1RHI86XCJURnTpu7WRC6a3ZmY6pCAC3S25MTiwx+SmQGndp7tTBgCBouU6UiXa8+vdVqrLycw1PliJjjjUqEj3uwURWS42BI6nY9Nt7BYeiKLqhGsXvJ53v/ACsjGYir2zaTDxnTwHC9/JT/AAQWrJIzUPLIKaVFhaRyVAEc7hCvQlWVG1Hfyi4FhjI+I1SwFrTYg231H3IWnhmzdwuvMtqIlgDyVBigjYsJD4nmlFwOULnUIgT4xdTKzPvbFVRry+Gtlx22A5/+XDXLZWAgCSbe/wDHvda98M6YR5TSKE0Ax6rdzqJYM36zAhiOxJGNa+6TUpxJk61dM8JYqTZkcdVdSCjWOxswFwdiLjvjjmhwgroMGQsP4XQzQMz0DmGXzfLGPwSIW8QRrSROpvYXIsfCANjk4k5HgCp8w/ynQ7ToQe7vKbp3H7bHgo/MqSRoKmGpZjJTr8zTuyFGaNpHMxIIDC5YEg9GUDoN7qb2tex9PR3ykC8EAR7eSg4Egh21wo7JaA1NbTUhcoXYF5B1SymQ6OykKD4vX2FsbNd1uzN9J8dh9ePdZZmHYCTUFhJjwMSfoNu+60SszIU5KUua/Nsg3jkp3n6djNTpdT+1q/jjGrYHDG5+Xxj3stJleptdVmWuWrq0aOm+WqOW7VQkRmR41CkHlqFeRtWkgjSbqOthasUzRpEOdmbIywbz36C3f4KebO6wg7pReJ3hr3qaWsppJJUWOUclkRl2s6gylXkUdFLK2xABvi/DZqVPKWEC+8+dgQOcEKFQB7pkK2xz50qCZKyKc6riF4UWN0JBBDKFdfCfKd9judr0j4ozPlcIHt1xUv0piQU+ofiNUqryVlAY4kbTIYnLvGCFIdoyo1JZrllJIsdtjhtuLpOeGA66dcVUaLgJTOq+M8R3gp9Q/wDzzxw/kBzD+dsPMpZtwO8gJSpWDDGVx7gSnuXfFmJ7cymkA7tC6TAfgCrn8FJ9sWfpahEtg9xBVX62kDDpb/5Aj3sr1lOaRVMSzQOJI26EfvBB3UjuDYjvhbRNgyo3jDh1ayGwsJ0uYX9D3U+qNYBh9xG6gjhEhV1aTarCxyyWggaeSKJPDJKwQah5TYlyR3KqrkjvptioC8Lz1DDF9bs3ba+C2vJ8rjpoVhiWyr+bHuzHuxO5OLl6RrQ0QNFxnWdQUqB53CgmyixLMfRVFyxtvt0G52xJrS4w0SVx72sbmcYCoeZfF1EJ5dMev+unjiv72Gs/nY4v/SvH7iB3kJYY2m79gc7uaT9F5R/Gam2E8EiE94XSZfYbFXuTt5e4xS9mTcHuIKvp1M+xHeCPddZjx3mRcRwZeis66hzJdTRhm0o0qqAFubnSGJsrb7YR/XUYJm3vbbrgmuwfwTCtr83pkE8lfG4ALOjQR6NW2iNbBWIve7sygAXPey9P4k2o/K1vd9z9hKsdhi0SSqplma82aqeWrp2nq9KyR/LyTKRuFijKupYBTY6QwAUXY9TLFZnlrshgbyB4mQY5SfBFKBIkX8V1k2dmmaVEpuZXGaRaioZXeNfE1rctGfRt5AB0/KuphxWylz4pwIGh09+d11tQtmBLlZ6anirwYJM5dZm2EKRfK3PoFlXmyD1sdxfDNHB4dnzNE89fwqn1qhsVkJkbkMLaWjtdR0Nzp2HQHVtt1ufe+qH56Z2iPI28+Pf3zn5MlYE3zT3gi/iI04RwiLx/o9ueaNBM1HTAJMIUJaaVkvIuodNVyrEkBQNNxqXGB2gyds6M7tJ0ABt5bcdditbLfKNB6peoonlr6eI0vywnYRRs5iZ441UluVGmyFV+u5fSW2tc4nhGteMufNuYmCeZPsI5yo1SW3iFutFSpFEkUY0pGoRF9FUAAfgAMaaVS2BCqNdwFCZnnpppqSWQ6pOSwKOx+s0bqy39xbqfU4qq0KdUQ8Spse5n7Ss0+IjPTVUEUlZFVyDUGiaNILRupDrJLr0jWvQG29mtsL0DB06bTkkeZuNDHL2U+2c4iVHZPwS7SCXMI+VAqgG8qePsuoqxPSw2sWNrWxXiviQeAKJl0Rodt7ooYTs5zftknz28581Y4825TPHluWuRfSxa8UZNhe0Z+tawYsFI2DHoMZ5pZwHYir9T5+0TyTWaDFNv0VJzCmqqab5peXSaSRGEZtJP1kiRg2ob72HL32ONKm6lVb2Rl3Gde8m335Jdwc05tOtuoT4VUmYRxaRQNUszLJzERJTv4NNx4l07krc3J9MV5G4ZxnPltESRznxUpNQDSVzR0HyjMi1NaZgd4qGGTQD3uXsrj8MDqnbCS1scXkT6XCA3JaT4KXgz/N4N5aZ6iI9pIgHI9DyibH7wcUHD4Op+1waeRt6/dTFSs3USOuCY5fkdHVxyJSu9PWK7OkMvhZQQPov10uCQ3mUMLi2xuOKxGHeHvu3SR79/EaFVmjTqtLd+BUBVuTTtrjAnhbS9wA6npe43G/cY9H2zauFzgAkb78jxWCKDqOMySQ1223McFo/w54spKKOZKmcIzypa6sdV4k+k8INlJGkt0GkXxTjP7ngL8bapj4eD2PibcL6eCu6fEXLCxX52G47kkKdgdmI0t+B2NxhVPQoHK6jKIKtqpcziYs0jBGmiKqZWLNaw1bXIFz0OOReVS2ixtQ1BqVOf/UjK7sPnI/CLnzWPsDazH2W5x1XQst+J+fw1kxnpptaCmjW9mXSebIXXexUsNFxsSFW/bDVG1KoRyv46eKRxAmvSBuPmt4WPgoCGjeZ4aWmRVlcanIAGhe5YgbADr36DqRezH4pmGojY7xE8h3lUYHDOxFZz3kuEwJkjme5TFQlDRVEYpkkraqEEsqDUOYSPHIyht1sbIoNjubHfHnAa+IYTUIY13HhynjuTqt+GUyA0SQl583zeQ65I6iKHuKWFC/8A52L/AIjEG0cG2zSCf9iY9LKRfVNyCByUU2QmrlBgnmmmAvyq+KQMPXxkNH+G2L/1Aot+doA4sI9rFV9mXGxk815PxDLSQxpA9EkzFxI1NGjWWyaCzKCuu+vYX209+oMO2s8l4cRaMxPOY5aINQtAiJ5I4ZoauKX5iOGKrLEvGxkJVm+uyE2US+oks+xsDvgxD6L25HOLdjbynl3W4lFNrwZAlWqSqpqpmTMqJopChOtyzoFGxKvsYQNi2yhbgt5t0clWkAaFSRwFj4jflc8tFfLXH52qr1PClRSSNIsAlplZZBI88Sghd0DksBp12J2GoADa+2kz4hTqUTSmHO1gE+Wv89yUdhSKoqahsxpvv9P5Vq+GNHLWUxEWZCMq7NNGlOhk1MxJcuzMHDb2YD22tYSfgaL3ZnD3XRXeBAK0PIODIKaY1BaWeoI086dtTAfZUABUH7IGGGU2sblaICqc4uMlWTE1xGBCrHxJlqVyyc0hYS+EakvqVSy8xl0gtcJfddxuRuBgQsYybN4aA30mSSQk875h+WSOoZkjvJ66SpIvv1vjNrUKmIubDhAn1PrKaY9tP+VIS8YQyHU8683ciVhpWFPrmGK5bmEHSpJ5huxOhAAaBhHNEBtuG5PM6RudtBcqZqg79cup8EnB8QBE5flSqun6GKwVSovpF+gX6zMoJZiBcKgDTd8NLgASOZ364XgDmbcGIAKrtdJLXSmaXU0h2tq0Ko7Ko0sQB+/c98buD+HsbTDGA+30Kx8VjyxxLiI7p+oSNZlDIBp0BrggqSGBHcMxvt18Nu22Gq2CLWwAOu/XuA8Eth/iLXukk9chp3knvS9FxJXJN/1qUsiMQGJcGyk2Kv1Jt1IvjKPw6i4lhaNCbC9hPI9aLTOMc1oeDYkDzMTuFZ+HeLFlXVV5nNG178pYURfwdUYsP+E4yq+ELLUqQI4yT6SE+yrP7nJTiniajkRFVTVtq8LK+iWO2+pGCCQG+/Qg9zgwmExGcgfLyiQfCYXK1amGyfPSPFVTNpZJ5A76I5SumRmILyqD4GaNVNnC2BI62HS2N7DYKpRBbmAB2NyOMC5idJCyK+NpVIcGl0biw8zA04FR8HheNeYHUOBoKsLX26MvTfF7Ple1uaQCLX37wq6nzse7IWkg3BG19WnXqVPZREnjIUBW0OotsAyD+d/zxp4ZjPmgWMHzH8rFxtSoMsuMjMD4OP0hSHyyfYX/AIRhrsmf4jySXb1f8j5lRlZGgmLFFOlEAuNt2e+3qADhOq1gqlxAsB6k/QLQw7qhoBocbl3fYN+pCr9PFrVVMw2Fwml2A++y2v69cZdNhe0NL9NoJ+kLbqVBTc5wpm+plonukz3aKay2tkhSRQpk5hvO8Mg5jqB4YvLqiW+7EAsb9sL4nAVaru0kOjheDxI1J4CAFZQxtCm0Mgs77T3HT1VxyPimh+XRdYohuDFGw2NzuSqEk+7Wv6YwK2Er9oTGfmfyfZazKrMo2UPnPGEkUqJR5hJUBjpIkgjst7Ws+hSx9gLdd+xbw2AbVtVphumhPtJ91TWxBptLmumJVakzetkaWP5qZgWbV42Abc32GyqfTZd7Y0mYGnnhjRblw8/M+aTdiyGB7yRP18vTyXUOSFowbISBbY6T/wAS6lP5H7zjUZgi9k29j5iR6eKyqnxJtOpEnykeRgjz8E8yLO5ctk1IGZGP0kTNdT6EEKNLDpe2/Q9rZXxD4cyo2DII31+y08FjXE6gjy+pUw3Gyu7HVKkRI0zOmrkSWOl/CSLi+lgPOrC4B1a8v9A5rdASNhuOH1HA+EaHbgnq3XXN1FxrFCbxOi3uJIQxeHV3MTRgvEG8wKhkO9wrXxX+idU/cJ4HQxzmxjvB4SFLtg3T8KEr635hxV0nNgnFwh5zs8hFto/Azy3I02uAPrWGHaDKlGGG45DT1AHqqXlr7r6LytpDBEZgBKY1MgHQPpGoD21Xw6qE6wIRgQjAhNswy+KdOXNEkqE30yKHW46GxBGBCRo8lp4gBFTwxgdAkarb8hgQmvFnDcNfTNBKLd0cDxRt2Zf5juLjvgQvnieKShqmpqtdEinYgbOOzKdrqex+8GxBGH8LiIdDlm47ClzSWepT2rzSG1uYpJ20r4ifbSN/4Y0q2JpBt3DrrksXDYSuX2Ye/T1/lIV3D0iOhkmpqRh4gJplVx/uKHb8Cx/DHm6nxFj3ZqDXGNwPv9z3L1FHBPDC2sRfYn+B5Ad6ip0jEug/LOT/AKyOSQRn8LCx/ADDVGqyqfmYATxkegJCpq0qlJvy1HEDgGk+Zj6le1U0kLaDy0v9VAwH3kjxH8/wwxUfUouymByE+sXPn4JalTo4hucZjzdB8BNh5eKngiGnsQAPdbC/3D+ONOGGjBEeCxi6oMTIJJ5GbePsqokVp0C2PjW1jfuP874xA2KwDeI0716Rz5w7i61jrbZW3Lowl1v5URfyXG5QbklvANHkF5nFONQB3EuPmU7EosDfY9MX5xAKVNN0kRoo2vTU0oHXlof3yjClZuYvA4N//S0MM7I2mTxcP/oVWsqiVnGorb9Y/wAupxj4ZrXOvHivQYt7ms+UHw++is2csoiBAFx5TpNht6jdfw3xsYotbTBA68LjwuvPYEOdVLSddRP0Nj4iFDU5eYFmELKBuZLgqP2xv/HCFMvrAudlIHGbeIv7rVqinhyGtLgTplgg+Bt6Be5ZGjsdElNTW21yvJf/AHLqbfeQDvhKpiuy/tU78RJ8pIjylOtwpqD/AJXkjgYA8cuvnCkqXI2jhaUNDPHHu7wSCXSB9ZgNDgD31W9ABjmF+IUGuFN4LSdJH2j6qOMwdd4LqZB7j95HlCcpm0Oi4lVjboCL/lscehGIp5JDp915l2ErdpBbHt53C44U4fkzSq5cd1p1P00wXoPsgm/jPQDtuSLCxxa9bOYGi9JhsPkaC7X0X0Xl+XxwwrDEipGg0qoGwH8/cnrhZNprWcO0kv6Wlp5LdNcKN/EYEKQhhVFCooVQLBVFgB6ADoMCF3gQjAhGBCMCEYEIwIRgQuJYVbzKGt6i+BCwvjmvkleopamWNGE50QzOYYeUD9EwEYDTal8Wok2bawthWo+o2pocvIAn1VzWtLefNSEWbKaQSVFaXTyrDTgwhybhRrY83exN9SDT4j4d8ZJpHtcrGQeJvHgLehvbVNZvlknyt+VDSPRcuMRQRVVdOto4VUGOLUCQSpsAAPFd/pG6nSL6WQK+Y5nFrG6nc9aWsNp3r+SBAlx663UZmmQCCJErJWUqbaxDLp/ZEmghz72W9u/XGmz4n27cmTNGnzNB8RdZ5wBpVC9jonUEEjwuE3pc2DRiOOEs+l25kkjLGqoCWYBQGYWB8x62Frm2LK2LxBtnytsIb+6+kk/RQpfD8O05i3M47nTwGi4o+Eqo0UWYIrTK7suiINI66Q41va9vGOguQLH2E2PyvzFWVKeZhYOr3UKK91HXxBmuCOh0oo/EWO334tGIe0WN7+wH3VLsKxxMi1vck/RPpszIgWx9gPu0k/59xhp+JIpCOtEmzBg1zPefWE2p6mSR4wiu76gSkalmIVrgADc9Thb9QflPO/gZTX6RsOA3BjxEfRStdwlU0UdHPIUQ1D6RHJqRkOrYSAWOgixJHS9vQlUuLWkgkW218OacLQ+zgD36LzMM0ikAikjkp7MySXcyKCnmA8JfVewIOu1x9+JNxeILC17u0Go0a6/PSO8Jb9DRY/PSGQ+Y8tfIqSpeH5XijelUTJGRJy5IHRZgCDYO6gPf7JAB3IJtbC1f4k3L2DhkHEEEzxMafdX0cCRUNYnM7uIEcpn+FIrVZboSogQRnWBNTklHQkHxRm4aJxawKEK3lIBIK5xbiZLHmeDtQe/YjvuNRzemnGYeSdcVVoan0JXwywy2stSrDY+JQZItJA8LWLg7owLXFsQwzIqSaZBH+Mexn0Oh0Xah+WA6x4/hTfw2zGSWojgjcTU8cLc4FuckZBXlaJSuq58Q0EtYL2xqUHVHTn02tBStQNEQtVjQKLAAD0AthhVrrAhGBCMCEYEIwIRgQjAhGBCMCEYEIwITetoIplKSxpIpBBDqGFj1G+BCrWX/AA4yyDWRSxsG684mUKPbmEhfvG/qcCFneTLSPW1VfFNBTxQl4oERFWNVA0CR7WDa2JcKCCbjfsMv4hUeSKIZMx0PumsO0AZyU0XK6rMDIks08kUapo5iJFreTYS8tbEKiEyBWux8P2rGrtaWGALWgEzpJgDaTxNpFtVPK6pqbeSkMn4XD8yokVo4paWaBY2FjFGGQRHfcMyhpDfux7k4qq4siGNMkOBnibz5WAUm0tzpBCpfBXEVTQsksTNod11w9VlBsCAv27dGG4sAbg2x6Q0oZm6PXWoWV2oNXIP47+vYr6Gn4RoHdneipWdiWZmgQkkm5JJW5JO98Uq5IjgjLr3+RpvuMSlR9ykWHvYb2x2TELkCZTfN8upcvpqispqOnSWGF3UpEqk2UmxKgHTtv7Y4urBudJW11M9XK0olkRWZj4bFhdFHRAd10gD874MUDToF7eBvzj6fRQw9QPqFh2OnL8/Xum48Q8JuZ5iEMiVUjELY6Y5FQNE5K7qrnmxu22zjGFQxYyNvBaPMEwR3ixHctF9Iyea4o3noao071UkVLGY3QuiSII3LWjkPnjF1ZA4OnwjpteTwzEU84YC4zMSDI3Gx2MRKBmY7KTZO8jyuhhzgwTmCojrAzoJkVjHLqDAKxFirh2tbrpUb2F3sDWfUpw5sRA6+qorsDXWOqvr/AA4y01Cz/KoGXcKtxHcdDywdH7rHvh1UK0QwqosqhR6AWH7sCF3gQjAhGBCMCEYEIwIRgQjAhGBCMCEYEIwIRgQoXjTKJKugnpoZBG8qaQxva1xqU23AZbqSL2DXsemBCoGQcB1YKc+KIvGLLNNUNMiWGxipwiKN7bEqR6k4SfhHOJAdDTqAIJ7zr1orxWAGknmq1xzxBX0jPTSRpA8h1Goiv9MAFXUhPlNggI3K2A2uCYU/h1NrpcZA0B0XTiHEQLKqU7VVQNL1E8iN1VpnYW9wSR+G+NbD4BriC1o8AB9Fm4nHikCCStL+EvB8LTNWlLrEeXDe5u488m/2fIvodfoLSxQptflpjRcwTqz6WeqddBawWvYXTaMCF4RfAhYHx/wVFS1jLGmmOYGSCxICkEcyP0sCQw9nsPLhzC0qdUFhHzbLPxtarQLagPy6EQPPj6qo1GY1kNv+lVAsenPfb8NViMKVsDTZ+5jfISnKGM7X9pPqtE4HzDMMyA0xQqiLolqpELBwOqCMFQ7E+axAFz0JAOZ/TKckhxjhw8U7+pdGi6zj4c1kn0NPGlNGX1EpVM0Qsb6kiMV0e+40ld+564YpUHtdme4O5xfzn3Vb6gIgCPZbHEpCgE3IABPS/vhpVLrAhGBCMCEYEIwIRgQjAhGBCMCEYEIwIRgQjAhGBCMCEYEKPz3JIKyEw1EYkQ72OxB7FSN1PuPU4ELM5/h9BDViFJqgKxG5MRYX9CYrn8b4vp4mpT/alquDpVf3D1MLUMoy2OmgSCFdMcY0qOv3knuSbknuScUJlPMCEYEIwIULxXkEVZBol1AoeYjoQGVgCLi4I3BIIIIsfuxJj3McHN1ChUptqNLHCxVA4e+HVLUSM07zOqnyalQN95RFf8iMTqVn1NVClh2UhDfWStTo6VIo1jjRURBZVUWAA7ADFSuS2BCMCEYEIwIRgQjAhGBCMCEYEL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Заголовок 3"/>
          <p:cNvSpPr txBox="1">
            <a:spLocks/>
          </p:cNvSpPr>
          <p:nvPr/>
        </p:nvSpPr>
        <p:spPr>
          <a:xfrm>
            <a:off x="285720" y="214290"/>
            <a:ext cx="8643998" cy="5715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Cambria Math" pitchFamily="18" charset="0"/>
                <a:ea typeface="Cambria Math" pitchFamily="18" charset="0"/>
                <a:cs typeface="+mj-cs"/>
              </a:rPr>
              <a:t>МУНИЦИПАЛЬНАЯ программа «Развитие </a:t>
            </a:r>
            <a:r>
              <a:rPr lang="ru-RU" sz="1400" b="1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Cambria Math" pitchFamily="18" charset="0"/>
                <a:ea typeface="Cambria Math" pitchFamily="18" charset="0"/>
                <a:cs typeface="+mj-cs"/>
              </a:rPr>
              <a:t> </a:t>
            </a:r>
            <a:r>
              <a:rPr lang="ru-RU" sz="14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Cambria Math" pitchFamily="18" charset="0"/>
                <a:ea typeface="Cambria Math" pitchFamily="18" charset="0"/>
                <a:cs typeface="+mj-cs"/>
              </a:rPr>
              <a:t>АГРОПОМЫШЛЕННОГО  КОМПЛЕКСА В ЗАВИТИНСКОМ РАЙ</a:t>
            </a:r>
            <a:r>
              <a:rPr kumimoji="0" lang="ru-RU" sz="14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Cambria Math" pitchFamily="18" charset="0"/>
                <a:ea typeface="Cambria Math" pitchFamily="18" charset="0"/>
                <a:cs typeface="+mj-cs"/>
              </a:rPr>
              <a:t>оне</a:t>
            </a: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Cambria Math" pitchFamily="18" charset="0"/>
                <a:ea typeface="Cambria Math" pitchFamily="18" charset="0"/>
                <a:cs typeface="+mj-cs"/>
              </a:rPr>
              <a:t> на 2015-2020 годы»</a:t>
            </a:r>
            <a:endParaRPr kumimoji="0" lang="ru-RU" sz="14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Cambria Math" pitchFamily="18" charset="0"/>
              <a:ea typeface="Cambria Math" pitchFamily="18" charset="0"/>
              <a:cs typeface="+mj-cs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000108"/>
            <a:ext cx="1714511" cy="121444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9" name="TextBox 38"/>
          <p:cNvSpPr txBox="1"/>
          <p:nvPr/>
        </p:nvSpPr>
        <p:spPr>
          <a:xfrm>
            <a:off x="214282" y="2357430"/>
            <a:ext cx="2714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u="sng" dirty="0" smtClean="0"/>
              <a:t>Цель программы:</a:t>
            </a:r>
            <a:endParaRPr lang="ru-RU" sz="1400" b="1" i="1" u="sng" dirty="0"/>
          </a:p>
        </p:txBody>
      </p:sp>
      <p:sp>
        <p:nvSpPr>
          <p:cNvPr id="40" name="TextBox 39"/>
          <p:cNvSpPr txBox="1"/>
          <p:nvPr/>
        </p:nvSpPr>
        <p:spPr>
          <a:xfrm>
            <a:off x="142844" y="2643182"/>
            <a:ext cx="8858312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1400" dirty="0" smtClean="0"/>
              <a:t>обеспечение устойчивого роста производства сельскохозяйственной продукции и улучшение качества жизни населения.</a:t>
            </a:r>
          </a:p>
          <a:p>
            <a:pPr marL="171450" indent="-171450">
              <a:buFontTx/>
              <a:buChar char="-"/>
            </a:pPr>
            <a:endParaRPr lang="ru-RU" sz="1400" dirty="0"/>
          </a:p>
          <a:p>
            <a:pPr marL="171450" indent="-171450">
              <a:buFontTx/>
              <a:buChar char="-"/>
            </a:pPr>
            <a:endParaRPr lang="ru-RU" sz="1400" dirty="0" smtClean="0"/>
          </a:p>
          <a:p>
            <a:pPr marL="171450" indent="-171450">
              <a:buFontTx/>
              <a:buChar char="-"/>
            </a:pPr>
            <a:endParaRPr lang="ru-RU" sz="1100" dirty="0"/>
          </a:p>
          <a:p>
            <a:pPr marL="171450" indent="-171450">
              <a:buFontTx/>
              <a:buChar char="-"/>
            </a:pPr>
            <a:endParaRPr lang="ru-RU" sz="1100" dirty="0" smtClean="0"/>
          </a:p>
          <a:p>
            <a:pPr marL="171450" indent="-171450">
              <a:buFontTx/>
              <a:buChar char="-"/>
            </a:pPr>
            <a:endParaRPr lang="ru-RU" sz="1100" dirty="0"/>
          </a:p>
          <a:p>
            <a:pPr marL="171450" indent="-171450">
              <a:buFontTx/>
              <a:buChar char="-"/>
            </a:pPr>
            <a:endParaRPr lang="ru-RU" sz="1100" dirty="0" smtClean="0"/>
          </a:p>
          <a:p>
            <a:pPr marL="171450" indent="-171450">
              <a:buFontTx/>
              <a:buChar char="-"/>
            </a:pPr>
            <a:endParaRPr lang="ru-RU" sz="1100" dirty="0"/>
          </a:p>
          <a:p>
            <a:pPr marL="171450" indent="-171450">
              <a:buFontTx/>
              <a:buChar char="-"/>
            </a:pPr>
            <a:r>
              <a:rPr lang="ru-RU" sz="1400" dirty="0" smtClean="0"/>
              <a:t>Расходы на развитие агропромышленного комплекса в Завитинском районе на 2017 год составили 50,0 тыс. рублей</a:t>
            </a:r>
            <a:endParaRPr lang="ru-RU" sz="1400" dirty="0"/>
          </a:p>
        </p:txBody>
      </p:sp>
      <p:graphicFrame>
        <p:nvGraphicFramePr>
          <p:cNvPr id="43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4764369"/>
              </p:ext>
            </p:extLst>
          </p:nvPr>
        </p:nvGraphicFramePr>
        <p:xfrm>
          <a:off x="1187624" y="3143248"/>
          <a:ext cx="5616624" cy="3500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0" name="Picture 2" descr="C:\Users\Пользователь\Documents\фото)\P1440589-300x2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1000108"/>
            <a:ext cx="1571636" cy="1214446"/>
          </a:xfrm>
          <a:prstGeom prst="rect">
            <a:avLst/>
          </a:prstGeom>
          <a:noFill/>
        </p:spPr>
      </p:pic>
      <p:pic>
        <p:nvPicPr>
          <p:cNvPr id="2051" name="Picture 3" descr="C:\Users\Пользователь\Documents\фото)\P1440799-300x2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1000108"/>
            <a:ext cx="1619249" cy="1214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457200" y="142852"/>
            <a:ext cx="8229600" cy="78581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Муниципальная программа «Развитие физической культуры и спорта в Завитинском районе на 2015-2020 годы»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Текст 4"/>
          <p:cNvSpPr txBox="1">
            <a:spLocks/>
          </p:cNvSpPr>
          <p:nvPr/>
        </p:nvSpPr>
        <p:spPr>
          <a:xfrm>
            <a:off x="457200" y="1000108"/>
            <a:ext cx="8186766" cy="92869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16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Цель муниципальной программы: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Создание условий, обеспечивающих возможность гражданам систематически заниматься физической культурой и спортом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Содержимое 5"/>
          <p:cNvSpPr txBox="1">
            <a:spLocks/>
          </p:cNvSpPr>
          <p:nvPr/>
        </p:nvSpPr>
        <p:spPr>
          <a:xfrm>
            <a:off x="214282" y="4143380"/>
            <a:ext cx="8715436" cy="228601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 сегодняшний день в Завитинском районе функционируют 14 спортивных сооружений, в том числе 4 плоскостных спортивных сооружений, 9 спортивных залов, 1 детско-юношеская спортивная школа. В районе оптимизирована система организации и проведения официальных физкультурных и спортивных мероприятий. 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Пользователь\Documents\фото)\DSC0017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143116"/>
            <a:ext cx="2286016" cy="1785950"/>
          </a:xfrm>
          <a:prstGeom prst="rect">
            <a:avLst/>
          </a:prstGeom>
          <a:noFill/>
        </p:spPr>
      </p:pic>
      <p:pic>
        <p:nvPicPr>
          <p:cNvPr id="1029" name="Picture 5" descr="C:\Users\Пользователь\Documents\фото)\para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2000240"/>
            <a:ext cx="2500330" cy="1871675"/>
          </a:xfrm>
          <a:prstGeom prst="rect">
            <a:avLst/>
          </a:prstGeom>
          <a:noFill/>
        </p:spPr>
      </p:pic>
      <p:pic>
        <p:nvPicPr>
          <p:cNvPr id="1030" name="Picture 6" descr="C:\Users\Пользователь\Documents\фото)\sportarifdsvb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2214554"/>
            <a:ext cx="2143140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7072330" y="1928802"/>
            <a:ext cx="1928826" cy="857256"/>
          </a:xfrm>
          <a:prstGeom prst="roundRect">
            <a:avLst/>
          </a:prstGeom>
          <a:solidFill>
            <a:srgbClr val="66C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 smtClean="0"/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Субвенции 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(от лат. «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Subvenire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» – приходить на помощь) </a:t>
            </a:r>
            <a:r>
              <a:rPr lang="ru-RU" sz="2000" b="1" dirty="0" smtClean="0"/>
              <a:t>	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500034" y="1714488"/>
            <a:ext cx="6143668" cy="114300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Средства бюджета другого уровня, выделяемые в целях обеспечения передаваемых расходных обязательств</a:t>
            </a:r>
            <a:endParaRPr lang="zh-CN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500034" y="3429000"/>
            <a:ext cx="6143668" cy="857256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Предоставляются на условиях долевого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расходов других бюджетов </a:t>
            </a:r>
            <a:r>
              <a:rPr lang="ru-RU" dirty="0" smtClean="0"/>
              <a:t>	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500034" y="4929198"/>
            <a:ext cx="6143668" cy="928694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  <a:endParaRPr lang="zh-CN" altLang="en-US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右大括号 12"/>
          <p:cNvSpPr/>
          <p:nvPr/>
        </p:nvSpPr>
        <p:spPr>
          <a:xfrm>
            <a:off x="6715140" y="1785926"/>
            <a:ext cx="285752" cy="41434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7"/>
          <p:cNvSpPr/>
          <p:nvPr/>
        </p:nvSpPr>
        <p:spPr>
          <a:xfrm>
            <a:off x="7072330" y="3571876"/>
            <a:ext cx="1928826" cy="642942"/>
          </a:xfrm>
          <a:prstGeom prst="roundRect">
            <a:avLst/>
          </a:prstGeom>
          <a:solidFill>
            <a:srgbClr val="66C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Субсидия 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(от лат. «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Subsidium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» -поддержка)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4" name="圆角矩形 7"/>
          <p:cNvSpPr/>
          <p:nvPr/>
        </p:nvSpPr>
        <p:spPr>
          <a:xfrm>
            <a:off x="7072330" y="5143512"/>
            <a:ext cx="1857388" cy="642942"/>
          </a:xfrm>
          <a:prstGeom prst="roundRect">
            <a:avLst/>
          </a:prstGeom>
          <a:solidFill>
            <a:srgbClr val="66C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dirty="0" smtClean="0"/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Дотация 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(от лат. «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Dotatio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» – дар, пожертвование) </a:t>
            </a:r>
            <a:r>
              <a:rPr lang="ru-RU" sz="2000" b="1" dirty="0" smtClean="0"/>
              <a:t>	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71538" y="142852"/>
            <a:ext cx="7715304" cy="7143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– помощь, передаваемая бюджету другого уровня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  <p:bldP spid="12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71472" y="142852"/>
            <a:ext cx="8229600" cy="79373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Объем фонда финансовой поддержки поселений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964756884"/>
              </p:ext>
            </p:extLst>
          </p:nvPr>
        </p:nvGraphicFramePr>
        <p:xfrm>
          <a:off x="785786" y="1428736"/>
          <a:ext cx="8143932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0"/>
            <a:ext cx="84296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Структура межбюджетных трансфертов в 2016 – 2017 годах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(тыс. руб.)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одержимое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746656"/>
              </p:ext>
            </p:extLst>
          </p:nvPr>
        </p:nvGraphicFramePr>
        <p:xfrm>
          <a:off x="500034" y="1428736"/>
          <a:ext cx="4500594" cy="4325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Текст 2"/>
          <p:cNvSpPr txBox="1">
            <a:spLocks/>
          </p:cNvSpPr>
          <p:nvPr/>
        </p:nvSpPr>
        <p:spPr>
          <a:xfrm>
            <a:off x="500034" y="928670"/>
            <a:ext cx="4040188" cy="6397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2016 год</a:t>
            </a:r>
          </a:p>
        </p:txBody>
      </p:sp>
      <p:sp>
        <p:nvSpPr>
          <p:cNvPr id="5" name="Текст 4"/>
          <p:cNvSpPr txBox="1">
            <a:spLocks/>
          </p:cNvSpPr>
          <p:nvPr/>
        </p:nvSpPr>
        <p:spPr>
          <a:xfrm>
            <a:off x="4643438" y="928670"/>
            <a:ext cx="4041775" cy="6397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2017 год</a:t>
            </a:r>
          </a:p>
        </p:txBody>
      </p:sp>
      <p:graphicFrame>
        <p:nvGraphicFramePr>
          <p:cNvPr id="6" name="Содержимое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6789709"/>
              </p:ext>
            </p:extLst>
          </p:nvPr>
        </p:nvGraphicFramePr>
        <p:xfrm>
          <a:off x="4500562" y="1500174"/>
          <a:ext cx="4643438" cy="3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57224" y="3143248"/>
            <a:ext cx="1143008" cy="50006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600" b="1" i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628" y="1500174"/>
            <a:ext cx="714380" cy="57150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600" b="1" i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0800000" flipH="1" flipV="1">
            <a:off x="4143372" y="2928934"/>
            <a:ext cx="857255" cy="35719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600" b="1" i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/>
        </p:nvGraphicFramePr>
        <p:xfrm>
          <a:off x="2714612" y="1285860"/>
          <a:ext cx="5810291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757861377"/>
              </p:ext>
            </p:extLst>
          </p:nvPr>
        </p:nvGraphicFramePr>
        <p:xfrm>
          <a:off x="571472" y="1428736"/>
          <a:ext cx="8096275" cy="2696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71700" y="268288"/>
            <a:ext cx="6972300" cy="206375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>МУНИЦИПАЛЬНЫЙ ДОЛГ ЗАВИТИНСКОГО РАЙОНА</a:t>
            </a:r>
            <a:endParaRPr lang="ru-RU" sz="1600" b="1" dirty="0"/>
          </a:p>
        </p:txBody>
      </p:sp>
      <p:graphicFrame>
        <p:nvGraphicFramePr>
          <p:cNvPr id="17" name="Содержимое 5"/>
          <p:cNvGraphicFramePr>
            <a:graphicFrameLocks noGrp="1"/>
          </p:cNvGraphicFramePr>
          <p:nvPr>
            <p:ph idx="4294967295"/>
          </p:nvPr>
        </p:nvGraphicFramePr>
        <p:xfrm>
          <a:off x="2357438" y="5143500"/>
          <a:ext cx="6786562" cy="268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14348" y="3929066"/>
            <a:ext cx="7929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200" dirty="0" smtClean="0"/>
          </a:p>
          <a:p>
            <a:pPr algn="just"/>
            <a:r>
              <a:rPr lang="ru-RU" sz="1400" dirty="0" smtClean="0"/>
              <a:t>Долговая нагрузка района – отношение объема муниципального долга Завитинского района на 1 января соответствующего года к общему годовому объему налоговых и неналоговых доходов  районного бюджета.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785786" y="3071810"/>
            <a:ext cx="17145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Долговая нагрузка      региона, %</a:t>
            </a:r>
            <a:endParaRPr lang="ru-RU" sz="1050" dirty="0"/>
          </a:p>
        </p:txBody>
      </p:sp>
      <p:sp>
        <p:nvSpPr>
          <p:cNvPr id="14" name="Прямоугольник 13"/>
          <p:cNvSpPr/>
          <p:nvPr/>
        </p:nvSpPr>
        <p:spPr>
          <a:xfrm flipV="1">
            <a:off x="714348" y="3214686"/>
            <a:ext cx="82800" cy="82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555575"/>
              </p:ext>
            </p:extLst>
          </p:nvPr>
        </p:nvGraphicFramePr>
        <p:xfrm>
          <a:off x="857224" y="5214950"/>
          <a:ext cx="7858180" cy="68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2914"/>
                <a:gridCol w="1964559"/>
                <a:gridCol w="1841774"/>
                <a:gridCol w="1718933"/>
              </a:tblGrid>
              <a:tr h="20812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2016 (прогноз)</a:t>
                      </a:r>
                      <a:endParaRPr lang="ru-RU" sz="1200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2017 (прогноз)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2018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(прогноз)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2019 (прогноз)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 marL="121920" marR="121920" marT="34290" marB="34290"/>
                </a:tc>
              </a:tr>
              <a:tr h="12049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855,0</a:t>
                      </a:r>
                      <a:endParaRPr lang="ru-RU" sz="1200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1360,5</a:t>
                      </a:r>
                      <a:endParaRPr lang="ru-RU" sz="1200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1360,5</a:t>
                      </a:r>
                      <a:endParaRPr lang="ru-RU" sz="1200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1360,5</a:t>
                      </a:r>
                      <a:endParaRPr lang="ru-RU" sz="1200" dirty="0"/>
                    </a:p>
                  </a:txBody>
                  <a:tcPr marL="121920" marR="121920" marT="34290" marB="34290"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00166" y="4572008"/>
            <a:ext cx="67866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/>
          </a:p>
          <a:p>
            <a:r>
              <a:rPr lang="ru-RU" sz="1400" dirty="0" smtClean="0"/>
              <a:t>Расходы на обслуживание муниципального долга Завитинского района:</a:t>
            </a:r>
          </a:p>
          <a:p>
            <a:pPr algn="r"/>
            <a:r>
              <a:rPr lang="ru-RU" sz="1400" dirty="0" smtClean="0"/>
              <a:t>   тыс. рублей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785787" y="5715016"/>
            <a:ext cx="8001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200" dirty="0" smtClean="0"/>
          </a:p>
          <a:p>
            <a:pPr algn="just"/>
            <a:r>
              <a:rPr lang="ru-RU" sz="1400" dirty="0" smtClean="0"/>
              <a:t>Увеличение расходов на обслуживание муниципального долга связано с изменением структуры муниципального долга района.</a:t>
            </a:r>
            <a:endParaRPr lang="ru-RU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761972" y="535760"/>
            <a:ext cx="7881993" cy="7500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Муниципальный долг – обязательства, возникающие  из муниципальных заимствований, гарантий по обязательствам третьих лиц, другие обязательства в соответствии с видами долговых обязательств, установленными Бюджетным кодексом РФ, принятые на себя Завитинском районом.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Основные показатели социально-экономического развития Завитинского района</a:t>
            </a:r>
            <a:endParaRPr lang="ru-RU" sz="2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1535113"/>
            <a:ext cx="4040188" cy="639762"/>
          </a:xfrm>
        </p:spPr>
        <p:txBody>
          <a:bodyPr anchor="ctr" anchorCtr="0">
            <a:normAutofit fontScale="70000" lnSpcReduction="20000"/>
          </a:bodyPr>
          <a:lstStyle/>
          <a:p>
            <a:pPr algn="ctr"/>
            <a:r>
              <a:rPr lang="ru-RU" sz="2000" dirty="0" smtClean="0"/>
              <a:t>Индекс-дефлятор продукции сельского хозяйства всех категорий, % к предыдущему году</a:t>
            </a:r>
            <a:endParaRPr lang="ru-RU" sz="20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242842687"/>
              </p:ext>
            </p:extLst>
          </p:nvPr>
        </p:nvGraphicFramePr>
        <p:xfrm>
          <a:off x="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5102225" y="1535113"/>
            <a:ext cx="4041775" cy="639762"/>
          </a:xfrm>
        </p:spPr>
        <p:txBody>
          <a:bodyPr anchor="ctr" anchorCtr="0">
            <a:normAutofit/>
          </a:bodyPr>
          <a:lstStyle/>
          <a:p>
            <a:pPr algn="ctr"/>
            <a:r>
              <a:rPr lang="ru-RU" sz="1400" dirty="0" smtClean="0"/>
              <a:t>Темп роста основных видов продукции растениеводства</a:t>
            </a:r>
            <a:endParaRPr lang="ru-RU" sz="1400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69112850"/>
              </p:ext>
            </p:extLst>
          </p:nvPr>
        </p:nvGraphicFramePr>
        <p:xfrm>
          <a:off x="4859338" y="2174875"/>
          <a:ext cx="4284662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957763" y="571500"/>
            <a:ext cx="4186237" cy="785813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Среднегодовая численность района (тыс.чел.)</a:t>
            </a:r>
            <a:endParaRPr lang="ru-RU" sz="16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0" y="642938"/>
            <a:ext cx="4038600" cy="548322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400" b="1" dirty="0" smtClean="0"/>
              <a:t>         Объем отгруженных товаров собственного производства, выполненных работ и услуг собственными силами (</a:t>
            </a:r>
            <a:r>
              <a:rPr lang="ru-RU" sz="1400" b="1" dirty="0" err="1" smtClean="0"/>
              <a:t>млн.руб</a:t>
            </a:r>
            <a:r>
              <a:rPr lang="ru-RU" sz="1400" b="1" dirty="0" smtClean="0"/>
              <a:t>)</a:t>
            </a:r>
          </a:p>
          <a:p>
            <a:endParaRPr lang="ru-RU" sz="1400" b="1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341582144"/>
              </p:ext>
            </p:extLst>
          </p:nvPr>
        </p:nvGraphicFramePr>
        <p:xfrm>
          <a:off x="0" y="1600200"/>
          <a:ext cx="3857625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351723218"/>
              </p:ext>
            </p:extLst>
          </p:nvPr>
        </p:nvGraphicFramePr>
        <p:xfrm>
          <a:off x="4929190" y="1397000"/>
          <a:ext cx="371477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428596" y="857232"/>
            <a:ext cx="8501122" cy="571504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428596" y="1500174"/>
            <a:ext cx="8501122" cy="5000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- денежные средства поступающие в бюджет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428596" y="2071678"/>
            <a:ext cx="8501122" cy="500066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- денежные средства, выплачиваемые из бюджета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圆角矩形 10"/>
          <p:cNvSpPr/>
          <p:nvPr/>
        </p:nvSpPr>
        <p:spPr>
          <a:xfrm>
            <a:off x="428596" y="3357562"/>
            <a:ext cx="8501122" cy="57150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- средства, предоставляемые одним бюджетом бюджетной системы другому бюджету бюджетной системы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圆角矩形 11"/>
          <p:cNvSpPr/>
          <p:nvPr/>
        </p:nvSpPr>
        <p:spPr>
          <a:xfrm>
            <a:off x="428596" y="2643182"/>
            <a:ext cx="8501122" cy="57150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Бюджетная система - совокупность федерального бюджета, бюджетов субъектов Российской Федерации, местных бюджетов и бюджетов государственных внебюджетных фондов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圆角矩形 10"/>
          <p:cNvSpPr/>
          <p:nvPr/>
        </p:nvSpPr>
        <p:spPr>
          <a:xfrm>
            <a:off x="428596" y="4071942"/>
            <a:ext cx="8501122" cy="571504"/>
          </a:xfrm>
          <a:prstGeom prst="roundRect">
            <a:avLst/>
          </a:prstGeom>
          <a:solidFill>
            <a:srgbClr val="FF66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- свод бюджетов бюджетной системы на соответствующей территории (без учета межбюджетных трансфертов между этими бюджетами)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圆角矩形 10"/>
          <p:cNvSpPr/>
          <p:nvPr/>
        </p:nvSpPr>
        <p:spPr>
          <a:xfrm>
            <a:off x="428596" y="4714884"/>
            <a:ext cx="8501122" cy="357190"/>
          </a:xfrm>
          <a:prstGeom prst="roundRect">
            <a:avLst/>
          </a:prstGeom>
          <a:solidFill>
            <a:srgbClr val="33C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Дефицит бюджета - превышение расходов бюджета над его доходами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圆角矩形 10"/>
          <p:cNvSpPr/>
          <p:nvPr/>
        </p:nvSpPr>
        <p:spPr>
          <a:xfrm>
            <a:off x="428596" y="5143512"/>
            <a:ext cx="8429684" cy="428628"/>
          </a:xfrm>
          <a:prstGeom prst="roundRect">
            <a:avLst/>
          </a:prstGeom>
          <a:solidFill>
            <a:srgbClr val="0099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бюджета - превышение доходов бюджета над его расходами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圆角矩形 10"/>
          <p:cNvSpPr/>
          <p:nvPr/>
        </p:nvSpPr>
        <p:spPr>
          <a:xfrm>
            <a:off x="428596" y="5643578"/>
            <a:ext cx="8429684" cy="857256"/>
          </a:xfrm>
          <a:prstGeom prst="roundRect">
            <a:avLst/>
          </a:prstGeom>
          <a:solidFill>
            <a:srgbClr val="99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Бюджетный процесс – регламентируемая законодательством деятельность органов исполнительной власти,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142976" y="142852"/>
            <a:ext cx="7000924" cy="6429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понятия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fiction.eksmo.ru/upload/iblock/a35/a350a8c04463119d0faa537e8b887cc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0"/>
            <a:ext cx="1857356" cy="2428868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928662" y="142852"/>
            <a:ext cx="6215106" cy="6429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регулирует Бюджетный кодекс Российской Федерации?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7158" y="785794"/>
            <a:ext cx="6929486" cy="11430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785794"/>
            <a:ext cx="6786610" cy="116955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Бюджетный кодекс Российской Федерации (принят в 1998 году) устанавливает общие принципы бюджетного законодательства Российской Федерации, организации и функционирования бюджетной системы Российской Федерации, определяет основы бюджетного процесса и межбюджетных отношений, основания и виды ответственности за нарушение бюджетного законодательства Российской Федерации.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2714620"/>
            <a:ext cx="8715436" cy="357190"/>
          </a:xfrm>
          <a:prstGeom prst="round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Бюджетный кодекс Российской Федерации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19" y="3092130"/>
          <a:ext cx="8715437" cy="367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258"/>
                <a:gridCol w="2649493"/>
                <a:gridCol w="2231152"/>
                <a:gridCol w="1882534"/>
              </a:tblGrid>
              <a:tr h="836936">
                <a:tc>
                  <a:txBody>
                    <a:bodyPr/>
                    <a:lstStyle/>
                    <a:p>
                      <a:endParaRPr lang="ru-RU" sz="1100" b="1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Часть </a:t>
                      </a:r>
                      <a:r>
                        <a:rPr lang="en-US" sz="11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 </a:t>
                      </a:r>
                    </a:p>
                    <a:p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Общие </a:t>
                      </a:r>
                    </a:p>
                    <a:p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положения 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1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Часть </a:t>
                      </a:r>
                      <a:r>
                        <a:rPr lang="en-US" sz="11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II </a:t>
                      </a:r>
                    </a:p>
                    <a:p>
                      <a:pPr algn="l"/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Бюджетная система </a:t>
                      </a:r>
                    </a:p>
                    <a:p>
                      <a:pPr algn="l"/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Российской Федерации 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1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Часть </a:t>
                      </a:r>
                      <a:r>
                        <a:rPr lang="en-US" sz="11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III </a:t>
                      </a:r>
                    </a:p>
                    <a:p>
                      <a:pPr algn="l"/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Бюджетный процесс в Российской Федерации 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1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Часть </a:t>
                      </a:r>
                      <a:r>
                        <a:rPr lang="en-US" sz="11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IV </a:t>
                      </a:r>
                    </a:p>
                    <a:p>
                      <a:pPr algn="l"/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Бюджетные нарушения и бюджетные </a:t>
                      </a:r>
                    </a:p>
                    <a:p>
                      <a:pPr algn="l"/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меры принуждения 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</a:tr>
              <a:tr h="347604">
                <a:tc>
                  <a:txBody>
                    <a:bodyPr/>
                    <a:lstStyle/>
                    <a:p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Структура бюджетного законодательства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Структура бюджетной системы Российской Федерации и бюджетной классификации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Стадии бюджетного процесса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Бюджетные нарушения и их виды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7604">
                <a:tc>
                  <a:txBody>
                    <a:bodyPr/>
                    <a:lstStyle/>
                    <a:p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Общие понятия </a:t>
                      </a:r>
                    </a:p>
                    <a:p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термины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Принципы бюджетной системы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Полномочия участников бюджетного процесса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Бюджетные меры принуждения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7604">
                <a:tc>
                  <a:txBody>
                    <a:bodyPr/>
                    <a:lstStyle/>
                    <a:p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Разграничение бюджетных полномочий Российской Федерации, субъектов Российской Федерации и муниципальных образований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Основные положения </a:t>
                      </a:r>
                    </a:p>
                    <a:p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 доходах и расходах бюджетов, государственном (муниципальном) </a:t>
                      </a:r>
                    </a:p>
                    <a:p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долге, межбюджетных трансфертах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Основы государственного финансового контроля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347604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Бюджеты государственных внебюджетных фондов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6286512" y="1142984"/>
            <a:ext cx="2714612" cy="44291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3200" dirty="0" smtClean="0">
                <a:solidFill>
                  <a:schemeClr val="tx1"/>
                </a:solidFill>
              </a:rPr>
              <a:t>Уровни бюджетной системы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500034" y="1500174"/>
            <a:ext cx="5214974" cy="78581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zh-CN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уровень: </a:t>
            </a:r>
            <a:r>
              <a:rPr lang="ru-RU" altLang="zh-CN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Федеральный бюджет и бюджеты государственных  внебюджетных фондов</a:t>
            </a:r>
            <a:endParaRPr lang="zh-CN" alt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500034" y="2857496"/>
            <a:ext cx="5214974" cy="8572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zh-CN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уровень: </a:t>
            </a:r>
            <a:r>
              <a:rPr lang="ru-RU" altLang="zh-CN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Бюджеты субъектов Российской Федерации и территориальные внебюджетные фонды</a:t>
            </a:r>
            <a:endParaRPr lang="zh-CN" alt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500034" y="4286256"/>
            <a:ext cx="5286412" cy="10715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zh-CN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уровень: </a:t>
            </a:r>
            <a:r>
              <a:rPr lang="ru-RU" altLang="zh-CN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Местные бюджеты, в том числе бюджеты муниципальных районов, городских округов,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бюджеты городских и сельских поселений.</a:t>
            </a:r>
            <a:endParaRPr lang="zh-CN" altLang="en-US" sz="16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右大括号 12"/>
          <p:cNvSpPr/>
          <p:nvPr/>
        </p:nvSpPr>
        <p:spPr>
          <a:xfrm>
            <a:off x="5929322" y="1571612"/>
            <a:ext cx="357190" cy="3786214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2" descr="http://minsvyaz.ru/common/upload/resize_storage/Oryol_240x180_240x180_gs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-13000" contrast="18000"/>
          </a:blip>
          <a:srcRect/>
          <a:stretch>
            <a:fillRect/>
          </a:stretch>
        </p:blipFill>
        <p:spPr bwMode="auto">
          <a:xfrm>
            <a:off x="7618290" y="0"/>
            <a:ext cx="1525709" cy="928670"/>
          </a:xfrm>
          <a:prstGeom prst="rect">
            <a:avLst/>
          </a:prstGeom>
          <a:noFill/>
          <a:effectLst>
            <a:outerShdw blurRad="203200" dist="50800" dir="5400000" algn="ctr" rotWithShape="0">
              <a:srgbClr val="000000">
                <a:alpha val="34000"/>
              </a:srgbClr>
            </a:outerShdw>
          </a:effec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071538" y="142852"/>
            <a:ext cx="6429420" cy="6429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такое бюджет?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85786" y="1124744"/>
            <a:ext cx="2286016" cy="71438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500430" y="1214422"/>
            <a:ext cx="2286016" cy="64294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ДОХОДЫ БЮДЖЕТА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143636" y="1142984"/>
            <a:ext cx="2357454" cy="78581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РАСХОДЫ БЮДЖЕТА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1472" y="1928802"/>
            <a:ext cx="2643206" cy="2071702"/>
          </a:xfrm>
          <a:prstGeom prst="roundRect">
            <a:avLst/>
          </a:prstGeom>
          <a:solidFill>
            <a:srgbClr val="66FF6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(от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71868" y="1928802"/>
            <a:ext cx="2286016" cy="20002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(налоги юридических и физических лиц, штрафы, административные платежи и сборы, финансовая помощи)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72198" y="1928802"/>
            <a:ext cx="2571768" cy="2000264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 (социальные выплаты населению, содержание государственных учреждений (образование, здравоохранение и другие), капитальное строительство и другие)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4500570"/>
            <a:ext cx="8643998" cy="214314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расходная часть бюджета превышает доходную, то бюджет формируется с </a:t>
            </a:r>
            <a:r>
              <a:rPr lang="ru-RU" sz="2400" b="1" i="1" dirty="0" smtClean="0">
                <a:solidFill>
                  <a:srgbClr val="0520EB"/>
                </a:solidFill>
                <a:latin typeface="Times New Roman" pitchFamily="18" charset="0"/>
                <a:cs typeface="Times New Roman" pitchFamily="18" charset="0"/>
              </a:rPr>
              <a:t>дефицитом</a:t>
            </a:r>
          </a:p>
          <a:p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Превышение доходов над расходами образует положительный остаток бюджета </a:t>
            </a:r>
            <a:r>
              <a:rPr lang="ru-RU" sz="2400" b="1" i="1" dirty="0" smtClean="0">
                <a:solidFill>
                  <a:srgbClr val="0520EB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i="1" dirty="0" err="1" smtClean="0">
                <a:solidFill>
                  <a:srgbClr val="0520EB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2400" b="1" i="1" dirty="0" smtClean="0">
                <a:solidFill>
                  <a:srgbClr val="0520EB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ru-RU" sz="2400" b="1" i="1" dirty="0">
              <a:solidFill>
                <a:srgbClr val="0520E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3714752"/>
            <a:ext cx="8643998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Левая фигурная скобка 15"/>
          <p:cNvSpPr/>
          <p:nvPr/>
        </p:nvSpPr>
        <p:spPr>
          <a:xfrm rot="16200000">
            <a:off x="5857883" y="1785927"/>
            <a:ext cx="428630" cy="4714908"/>
          </a:xfrm>
          <a:prstGeom prst="leftBrace">
            <a:avLst>
              <a:gd name="adj1" fmla="val 8333"/>
              <a:gd name="adj2" fmla="val 50195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трелка вниз 13"/>
          <p:cNvSpPr/>
          <p:nvPr/>
        </p:nvSpPr>
        <p:spPr>
          <a:xfrm>
            <a:off x="1285852" y="3286124"/>
            <a:ext cx="6572296" cy="2714644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928662" y="142852"/>
            <a:ext cx="7500990" cy="64294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Бюджетный процесс в Завитинском районе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57158" y="857232"/>
            <a:ext cx="8643998" cy="64294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бюджета Завитинского района составляется на основе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43174" y="1785926"/>
            <a:ext cx="2071702" cy="857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Завитинского района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57752" y="1785926"/>
            <a:ext cx="2071702" cy="857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072330" y="1785926"/>
            <a:ext cx="1785950" cy="857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Муниципальные программы Завитинского района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7158" y="1785926"/>
            <a:ext cx="2214578" cy="857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Бюджетное послание президента Российской Федерации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1214414" y="1571612"/>
            <a:ext cx="214314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7929586" y="1571612"/>
            <a:ext cx="214314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5715008" y="1571612"/>
            <a:ext cx="214314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3500430" y="1571612"/>
            <a:ext cx="214314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7158" y="2714620"/>
            <a:ext cx="8643998" cy="57150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Приоритеты бюджетной политики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28596" y="3571876"/>
            <a:ext cx="2357454" cy="92869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сбалансированности и устойчивости бюджетной системы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57554" y="3571876"/>
            <a:ext cx="2357454" cy="857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бюджетных расходов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500826" y="3571876"/>
            <a:ext cx="2357454" cy="857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и исполнение бюджета на основе муниципальных программ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500166" y="4786322"/>
            <a:ext cx="2214578" cy="857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Совершенствование межбюджетных отношений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143504" y="4786322"/>
            <a:ext cx="2214578" cy="857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прозрачности бюджета и бюджетного процесса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57158" y="6000768"/>
            <a:ext cx="8643998" cy="57150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КАЧЕСТВА ЖИЗНИ НАСЕЛЕНИЯ ЗАВИТИНСКОГО РАЙОНА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1285852" y="3357562"/>
            <a:ext cx="214314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4429124" y="3357562"/>
            <a:ext cx="214314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7572396" y="3357562"/>
            <a:ext cx="214314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3000364" y="3357562"/>
            <a:ext cx="142876" cy="14287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6000760" y="3357562"/>
            <a:ext cx="142876" cy="14287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10827</TotalTime>
  <Words>2264</Words>
  <Application>Microsoft Office PowerPoint</Application>
  <PresentationFormat>Экран (4:3)</PresentationFormat>
  <Paragraphs>435</Paragraphs>
  <Slides>27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8" baseType="lpstr">
      <vt:lpstr>Arial Unicode MS</vt:lpstr>
      <vt:lpstr>宋体</vt:lpstr>
      <vt:lpstr>Arial</vt:lpstr>
      <vt:lpstr>Arial Black</vt:lpstr>
      <vt:lpstr>Calibri</vt:lpstr>
      <vt:lpstr>Cambria Math</vt:lpstr>
      <vt:lpstr>Constantia</vt:lpstr>
      <vt:lpstr>Times New Roman</vt:lpstr>
      <vt:lpstr>Wingdings</vt:lpstr>
      <vt:lpstr>Wingdings 2</vt:lpstr>
      <vt:lpstr>Тема Office</vt:lpstr>
      <vt:lpstr>Презентация PowerPoint</vt:lpstr>
      <vt:lpstr>Презентация PowerPoint</vt:lpstr>
      <vt:lpstr>Основные показатели социально-экономического развития Завитинского района</vt:lpstr>
      <vt:lpstr>Среднегодовая численность района (тыс.чел.)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МУНИЦИПАЛЬНЫЙ ДОЛГ ЗАВИТИНСКОГО РАЙОНА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Sokol</dc:creator>
  <cp:lastModifiedBy>User</cp:lastModifiedBy>
  <cp:revision>977</cp:revision>
  <cp:lastPrinted>2016-11-24T02:38:54Z</cp:lastPrinted>
  <dcterms:created xsi:type="dcterms:W3CDTF">2014-10-13T00:32:24Z</dcterms:created>
  <dcterms:modified xsi:type="dcterms:W3CDTF">2018-02-08T05:40:14Z</dcterms:modified>
</cp:coreProperties>
</file>